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Lst>
  <p:notesMasterIdLst>
    <p:notesMasterId r:id="rId58"/>
  </p:notesMasterIdLst>
  <p:handoutMasterIdLst>
    <p:handoutMasterId r:id="rId59"/>
  </p:handoutMasterIdLst>
  <p:sldIdLst>
    <p:sldId id="277" r:id="rId5"/>
    <p:sldId id="293" r:id="rId6"/>
    <p:sldId id="270" r:id="rId7"/>
    <p:sldId id="292" r:id="rId8"/>
    <p:sldId id="271" r:id="rId9"/>
    <p:sldId id="343" r:id="rId10"/>
    <p:sldId id="264" r:id="rId11"/>
    <p:sldId id="279" r:id="rId12"/>
    <p:sldId id="299" r:id="rId13"/>
    <p:sldId id="301" r:id="rId14"/>
    <p:sldId id="303" r:id="rId15"/>
    <p:sldId id="344" r:id="rId16"/>
    <p:sldId id="305" r:id="rId17"/>
    <p:sldId id="308" r:id="rId18"/>
    <p:sldId id="310" r:id="rId19"/>
    <p:sldId id="309" r:id="rId20"/>
    <p:sldId id="286" r:id="rId21"/>
    <p:sldId id="287" r:id="rId22"/>
    <p:sldId id="297" r:id="rId23"/>
    <p:sldId id="298" r:id="rId24"/>
    <p:sldId id="300" r:id="rId25"/>
    <p:sldId id="289" r:id="rId26"/>
    <p:sldId id="304" r:id="rId27"/>
    <p:sldId id="290" r:id="rId28"/>
    <p:sldId id="306" r:id="rId29"/>
    <p:sldId id="302" r:id="rId30"/>
    <p:sldId id="326" r:id="rId31"/>
    <p:sldId id="295" r:id="rId32"/>
    <p:sldId id="320" r:id="rId33"/>
    <p:sldId id="312" r:id="rId34"/>
    <p:sldId id="313" r:id="rId35"/>
    <p:sldId id="314" r:id="rId36"/>
    <p:sldId id="315" r:id="rId37"/>
    <p:sldId id="316" r:id="rId38"/>
    <p:sldId id="317" r:id="rId39"/>
    <p:sldId id="318" r:id="rId40"/>
    <p:sldId id="336" r:id="rId41"/>
    <p:sldId id="335" r:id="rId42"/>
    <p:sldId id="337" r:id="rId43"/>
    <p:sldId id="296" r:id="rId44"/>
    <p:sldId id="324" r:id="rId45"/>
    <p:sldId id="327" r:id="rId46"/>
    <p:sldId id="328" r:id="rId47"/>
    <p:sldId id="329" r:id="rId48"/>
    <p:sldId id="330" r:id="rId49"/>
    <p:sldId id="331" r:id="rId50"/>
    <p:sldId id="332" r:id="rId51"/>
    <p:sldId id="333" r:id="rId52"/>
    <p:sldId id="339" r:id="rId53"/>
    <p:sldId id="340" r:id="rId54"/>
    <p:sldId id="338" r:id="rId55"/>
    <p:sldId id="322" r:id="rId56"/>
    <p:sldId id="34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0060C-FE15-4BED-A5A8-9C6E80DC1F50}" v="80" dt="2023-07-30T16:49:50.580"/>
    <p1510:client id="{08035058-7D4A-4195-9C24-4452B1E37BF5}" v="16" dt="2023-07-31T03:33:28.619"/>
    <p1510:client id="{0EA13CF8-8A86-4A1B-9FF1-8926B6F2185C}" v="28" dt="2023-07-30T05:09:09.222"/>
    <p1510:client id="{31A49FD9-FE9E-4E09-8348-75CB3564C1A9}" v="120" dt="2023-07-29T08:55:45.642"/>
    <p1510:client id="{331F65C3-EE95-4851-9C0D-2630ED85D7D2}" v="52" dt="2023-07-31T04:45:46.468"/>
    <p1510:client id="{3E1C8D03-3652-423F-A1DA-C25FD3B3FE3F}" v="238" dt="2023-07-30T15:53:27"/>
    <p1510:client id="{467464F8-2A07-4D84-9926-E824F38CABB2}" v="94" dt="2023-07-30T18:08:32.422"/>
    <p1510:client id="{4A0C9710-48D2-4153-9CD0-EA97DE067E6B}" v="1020" dt="2023-07-31T00:02:50.331"/>
    <p1510:client id="{5C60FDFE-6E71-4594-B6CE-A9BA79575636}" v="224" dt="2023-07-30T18:24:09.040"/>
    <p1510:client id="{64047B4E-7A1A-4CC4-8877-B30505D2BF55}" v="553" dt="2023-07-30T14:43:15.896"/>
    <p1510:client id="{6D345D44-1D16-4A34-A8F5-C3A5618E7D6C}" v="4" dt="2023-07-30T05:23:19.596"/>
    <p1510:client id="{72D44005-3D30-4304-812F-C2BA9DA1B18E}" v="1375" dt="2023-07-30T10:29:05.612"/>
    <p1510:client id="{9EA77E5D-7A1A-482E-B6F6-6EAB37FB307B}" v="12" dt="2023-07-29T11:13:15.495"/>
    <p1510:client id="{AA04E446-CCA3-4376-9C8E-A95217D9B8EA}" v="922" dt="2023-07-31T04:17:29.210"/>
    <p1510:client id="{AD2872B3-DA98-4FBA-8836-65DE03C3D5ED}" v="541" dt="2023-07-30T17:57:20.539"/>
    <p1510:client id="{AF1F7ADD-6772-47EB-B159-8F2C933257A3}" v="233" dt="2023-07-31T02:41:57.262"/>
    <p1510:client id="{BD57F2AD-6E8C-40ED-BE18-0A1768C4BC37}" v="6" dt="2023-07-31T03:12:28.046"/>
    <p1510:client id="{C07828CD-7F2E-4C81-958C-A68898920E4A}" v="64" dt="2023-07-30T17:15:56.435"/>
    <p1510:client id="{D7EDE3C7-2535-4E36-8938-CC8CBAFD3855}" v="211" dt="2023-07-31T03:26:16.569"/>
    <p1510:client id="{E028E5A9-B306-48F5-A041-48A13E866557}" v="59" dt="2023-07-31T05:29:20.077"/>
    <p1510:client id="{FAB5E17F-85B6-4697-8E56-2309A50E9CA6}" v="2" dt="2023-07-30T16:43:59.119"/>
    <p1510:client id="{FB2FF7B3-1000-4D14-82AE-11DA4F30D0D9}" v="285" dt="2023-07-29T08:55:49.363"/>
    <p1510:client id="{FDAD3D34-5FF3-4835-A997-9EF77A4CC29E}" v="1775" dt="2023-07-30T13:53:03.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6175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9133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19987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8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11856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8543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716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240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620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869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46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101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7040928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1" r:id="rId6"/>
    <p:sldLayoutId id="2147483672" r:id="rId7"/>
    <p:sldLayoutId id="2147483673" r:id="rId8"/>
    <p:sldLayoutId id="2147483674" r:id="rId9"/>
    <p:sldLayoutId id="2147483675" r:id="rId10"/>
    <p:sldLayoutId id="2147483670" r:id="rId11"/>
    <p:sldLayoutId id="21474836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A doctor holding a patient&amp;#39;s hand&#10;&#10;Description automatically generated">
            <a:extLst>
              <a:ext uri="{FF2B5EF4-FFF2-40B4-BE49-F238E27FC236}">
                <a16:creationId xmlns:a16="http://schemas.microsoft.com/office/drawing/2014/main" id="{86139668-F637-CED0-A46C-AD5B8EE8896B}"/>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524000" y="1122362"/>
            <a:ext cx="9144000" cy="2900518"/>
          </a:xfrm>
        </p:spPr>
        <p:txBody>
          <a:bodyPr>
            <a:normAutofit/>
          </a:bodyPr>
          <a:lstStyle/>
          <a:p>
            <a:r>
              <a:rPr lang="en-US" b="1">
                <a:solidFill>
                  <a:srgbClr val="FFFFFF"/>
                </a:solidFill>
                <a:effectLst/>
                <a:latin typeface="Calibri"/>
                <a:ea typeface="DengXian"/>
                <a:cs typeface="Mangal"/>
              </a:rPr>
              <a:t>Enhancing Patient-Centric Care and Doctor Convenience in Hospitals</a:t>
            </a:r>
            <a:endParaRPr lang="en-US">
              <a:solidFill>
                <a:srgbClr val="FFFFFF"/>
              </a:solidFill>
              <a:latin typeface="Calibri"/>
              <a:ea typeface="DengXian"/>
              <a:cs typeface="Mangal"/>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ea typeface="+mn-lt"/>
                <a:cs typeface="+mn-lt"/>
              </a:rPr>
              <a:t>TMP-2023-24-015</a:t>
            </a:r>
            <a:endParaRPr lang="en-US">
              <a:solidFill>
                <a:srgbClr val="FFFFFF"/>
              </a:solidFill>
            </a:endParaRPr>
          </a:p>
        </p:txBody>
      </p:sp>
    </p:spTree>
    <p:extLst>
      <p:ext uri="{BB962C8B-B14F-4D97-AF65-F5344CB8AC3E}">
        <p14:creationId xmlns:p14="http://schemas.microsoft.com/office/powerpoint/2010/main" val="3813887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5C223B7-814F-2952-6B40-122E88012575}"/>
              </a:ext>
            </a:extLst>
          </p:cNvPr>
          <p:cNvSpPr/>
          <p:nvPr/>
        </p:nvSpPr>
        <p:spPr>
          <a:xfrm>
            <a:off x="1571037" y="1476963"/>
            <a:ext cx="9341555" cy="418629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7" name="Title 4">
            <a:extLst>
              <a:ext uri="{FF2B5EF4-FFF2-40B4-BE49-F238E27FC236}">
                <a16:creationId xmlns:a16="http://schemas.microsoft.com/office/drawing/2014/main" id="{CCE5C9ED-5D9B-1635-818B-4F04C1258A38}"/>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Problem</a:t>
            </a:r>
            <a:endParaRPr lang="en-US" sz="2400"/>
          </a:p>
        </p:txBody>
      </p:sp>
      <p:sp>
        <p:nvSpPr>
          <p:cNvPr id="18" name="TextBox 17">
            <a:extLst>
              <a:ext uri="{FF2B5EF4-FFF2-40B4-BE49-F238E27FC236}">
                <a16:creationId xmlns:a16="http://schemas.microsoft.com/office/drawing/2014/main" id="{9EBE9DBB-6818-4DC2-C3CB-12CCD94A1685}"/>
              </a:ext>
            </a:extLst>
          </p:cNvPr>
          <p:cNvSpPr txBox="1"/>
          <p:nvPr/>
        </p:nvSpPr>
        <p:spPr>
          <a:xfrm>
            <a:off x="2231437" y="2447807"/>
            <a:ext cx="400379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mbria"/>
            </a:endParaRPr>
          </a:p>
          <a:p>
            <a:pPr algn="ctr"/>
            <a:r>
              <a:rPr lang="en-US" sz="2400">
                <a:ea typeface="Cambria"/>
              </a:rPr>
              <a:t>How to reduce the possibility of becoming heart patients in the future.</a:t>
            </a:r>
          </a:p>
          <a:p>
            <a:endParaRPr lang="en-US">
              <a:ea typeface="Cambria"/>
            </a:endParaRPr>
          </a:p>
        </p:txBody>
      </p:sp>
      <p:pic>
        <p:nvPicPr>
          <p:cNvPr id="2" name="Picture 2" descr="A person leaning on a red question mark&#10;&#10;Description automatically generated">
            <a:extLst>
              <a:ext uri="{FF2B5EF4-FFF2-40B4-BE49-F238E27FC236}">
                <a16:creationId xmlns:a16="http://schemas.microsoft.com/office/drawing/2014/main" id="{E1ABD690-414D-C4F6-DF4B-5FBA771A4AF2}"/>
              </a:ext>
            </a:extLst>
          </p:cNvPr>
          <p:cNvPicPr>
            <a:picLocks noChangeAspect="1"/>
          </p:cNvPicPr>
          <p:nvPr/>
        </p:nvPicPr>
        <p:blipFill>
          <a:blip r:embed="rId2"/>
          <a:stretch>
            <a:fillRect/>
          </a:stretch>
        </p:blipFill>
        <p:spPr>
          <a:xfrm>
            <a:off x="6971772" y="1849439"/>
            <a:ext cx="3224976" cy="3234383"/>
          </a:xfrm>
          <a:prstGeom prst="rect">
            <a:avLst/>
          </a:prstGeom>
        </p:spPr>
      </p:pic>
      <p:sp>
        <p:nvSpPr>
          <p:cNvPr id="4" name="Rectangle 3">
            <a:extLst>
              <a:ext uri="{FF2B5EF4-FFF2-40B4-BE49-F238E27FC236}">
                <a16:creationId xmlns:a16="http://schemas.microsoft.com/office/drawing/2014/main" id="{3D6AF5C4-621E-7721-79DA-15E3134C05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64612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754F194-6337-A45C-6FBD-6D4D2D935527}"/>
              </a:ext>
            </a:extLst>
          </p:cNvPr>
          <p:cNvSpPr>
            <a:spLocks noGrp="1"/>
          </p:cNvSpPr>
          <p:nvPr>
            <p:ph type="title"/>
          </p:nvPr>
        </p:nvSpPr>
        <p:spPr>
          <a:xfrm>
            <a:off x="685800" y="848833"/>
            <a:ext cx="4285512" cy="765029"/>
          </a:xfrm>
        </p:spPr>
        <p:txBody>
          <a:bodyPr vert="horz" lIns="91440" tIns="45720" rIns="91440" bIns="45720" rtlCol="0" anchor="ctr">
            <a:noAutofit/>
          </a:bodyPr>
          <a:lstStyle/>
          <a:p>
            <a:r>
              <a:rPr lang="en-US" sz="3600" b="1">
                <a:latin typeface="Adobe Devanagari"/>
              </a:rPr>
              <a:t>Specific Objective</a:t>
            </a:r>
            <a:br>
              <a:rPr lang="en-US" sz="3600" b="1"/>
            </a:br>
            <a:endParaRPr lang="en-US" sz="3600" b="1"/>
          </a:p>
        </p:txBody>
      </p:sp>
      <p:sp>
        <p:nvSpPr>
          <p:cNvPr id="9" name="TextBox 8">
            <a:extLst>
              <a:ext uri="{FF2B5EF4-FFF2-40B4-BE49-F238E27FC236}">
                <a16:creationId xmlns:a16="http://schemas.microsoft.com/office/drawing/2014/main" id="{C1BBE283-4E6D-3CE9-653C-CE154E03BB23}"/>
              </a:ext>
            </a:extLst>
          </p:cNvPr>
          <p:cNvSpPr txBox="1"/>
          <p:nvPr/>
        </p:nvSpPr>
        <p:spPr>
          <a:xfrm>
            <a:off x="654274" y="1654195"/>
            <a:ext cx="93511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2800"/>
              <a:t>Reducing the possibility of becoming a heart patient by considering symptoms and medical history. This helps to reduce the risk of becoming a heart patient in the future.</a:t>
            </a:r>
            <a:endParaRPr lang="en-US">
              <a:ea typeface="Cambria"/>
            </a:endParaRPr>
          </a:p>
        </p:txBody>
      </p:sp>
      <p:sp>
        <p:nvSpPr>
          <p:cNvPr id="11" name="Rectangle 10">
            <a:extLst>
              <a:ext uri="{FF2B5EF4-FFF2-40B4-BE49-F238E27FC236}">
                <a16:creationId xmlns:a16="http://schemas.microsoft.com/office/drawing/2014/main" id="{F141311D-1C71-D12D-9956-24511240917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132819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iagram of emergency care&#10;&#10;Description automatically generated">
            <a:extLst>
              <a:ext uri="{FF2B5EF4-FFF2-40B4-BE49-F238E27FC236}">
                <a16:creationId xmlns:a16="http://schemas.microsoft.com/office/drawing/2014/main" id="{111A54D4-F378-1953-1E2A-DD8CCACBDC9B}"/>
              </a:ext>
            </a:extLst>
          </p:cNvPr>
          <p:cNvPicPr>
            <a:picLocks noChangeAspect="1"/>
          </p:cNvPicPr>
          <p:nvPr/>
        </p:nvPicPr>
        <p:blipFill>
          <a:blip r:embed="rId2"/>
          <a:stretch>
            <a:fillRect/>
          </a:stretch>
        </p:blipFill>
        <p:spPr>
          <a:xfrm>
            <a:off x="3338945" y="839095"/>
            <a:ext cx="5514109" cy="5710898"/>
          </a:xfrm>
          <a:prstGeom prst="rect">
            <a:avLst/>
          </a:prstGeom>
        </p:spPr>
      </p:pic>
      <p:sp>
        <p:nvSpPr>
          <p:cNvPr id="5" name="TextBox 4">
            <a:extLst>
              <a:ext uri="{FF2B5EF4-FFF2-40B4-BE49-F238E27FC236}">
                <a16:creationId xmlns:a16="http://schemas.microsoft.com/office/drawing/2014/main" id="{3C9AFEC0-F9F0-FD37-26E9-D6457D566005}"/>
              </a:ext>
            </a:extLst>
          </p:cNvPr>
          <p:cNvSpPr txBox="1"/>
          <p:nvPr/>
        </p:nvSpPr>
        <p:spPr>
          <a:xfrm>
            <a:off x="591127" y="302491"/>
            <a:ext cx="53755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CVD risk (non-laboratory based) chart</a:t>
            </a:r>
            <a:endParaRPr lang="en-US" sz="2400" b="1">
              <a:cs typeface="Calibri"/>
            </a:endParaRPr>
          </a:p>
        </p:txBody>
      </p:sp>
    </p:spTree>
    <p:extLst>
      <p:ext uri="{BB962C8B-B14F-4D97-AF65-F5344CB8AC3E}">
        <p14:creationId xmlns:p14="http://schemas.microsoft.com/office/powerpoint/2010/main" val="316456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754F194-6337-A45C-6FBD-6D4D2D935527}"/>
              </a:ext>
            </a:extLst>
          </p:cNvPr>
          <p:cNvSpPr>
            <a:spLocks noGrp="1"/>
          </p:cNvSpPr>
          <p:nvPr>
            <p:ph type="title"/>
          </p:nvPr>
        </p:nvSpPr>
        <p:spPr>
          <a:xfrm>
            <a:off x="703521" y="751367"/>
            <a:ext cx="4250070" cy="747308"/>
          </a:xfrm>
        </p:spPr>
        <p:txBody>
          <a:bodyPr vert="horz" lIns="91440" tIns="45720" rIns="91440" bIns="45720" rtlCol="0" anchor="ctr">
            <a:noAutofit/>
          </a:bodyPr>
          <a:lstStyle/>
          <a:p>
            <a:r>
              <a:rPr lang="en-US" sz="3600" b="1">
                <a:latin typeface="Adobe Devanagari"/>
              </a:rPr>
              <a:t>Sub Objectives</a:t>
            </a:r>
            <a:br>
              <a:rPr lang="en-US" sz="3600" b="1"/>
            </a:br>
            <a:endParaRPr lang="en-US" sz="3600" b="1"/>
          </a:p>
        </p:txBody>
      </p:sp>
      <p:sp>
        <p:nvSpPr>
          <p:cNvPr id="9" name="TextBox 8">
            <a:extLst>
              <a:ext uri="{FF2B5EF4-FFF2-40B4-BE49-F238E27FC236}">
                <a16:creationId xmlns:a16="http://schemas.microsoft.com/office/drawing/2014/main" id="{C1BBE283-4E6D-3CE9-653C-CE154E03BB23}"/>
              </a:ext>
            </a:extLst>
          </p:cNvPr>
          <p:cNvSpPr txBox="1"/>
          <p:nvPr/>
        </p:nvSpPr>
        <p:spPr>
          <a:xfrm>
            <a:off x="707437" y="1893427"/>
            <a:ext cx="993592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2800">
                <a:solidFill>
                  <a:srgbClr val="000000"/>
                </a:solidFill>
                <a:ea typeface="+mn-lt"/>
                <a:cs typeface="+mn-lt"/>
              </a:rPr>
              <a:t>Develop a user-friendly patient interface to check doctor availability.</a:t>
            </a:r>
          </a:p>
          <a:p>
            <a:pPr marL="457200" indent="-457200">
              <a:buFont typeface="Wingdings"/>
              <a:buChar char="Ø"/>
            </a:pPr>
            <a:r>
              <a:rPr lang="en-US" sz="2800">
                <a:solidFill>
                  <a:srgbClr val="000000"/>
                </a:solidFill>
                <a:ea typeface="+mn-lt"/>
                <a:cs typeface="+mn-lt"/>
              </a:rPr>
              <a:t>Develop a calendar system to manage doctor schedules.</a:t>
            </a:r>
          </a:p>
          <a:p>
            <a:pPr marL="457200" indent="-457200">
              <a:buFont typeface="Wingdings"/>
              <a:buChar char="Ø"/>
            </a:pPr>
            <a:r>
              <a:rPr lang="en-US" sz="2800">
                <a:solidFill>
                  <a:srgbClr val="000000"/>
                </a:solidFill>
                <a:ea typeface="+mn-lt"/>
                <a:cs typeface="+mn-lt"/>
              </a:rPr>
              <a:t>Develop a user-friendly interface to Real-time Schedule Updates. Here the doctor can make a note about the patient who is currently being treated and the patients who are going to receive treatment can look at that note.</a:t>
            </a:r>
          </a:p>
          <a:p>
            <a:pPr marL="457200" indent="-457200">
              <a:buFont typeface="Wingdings"/>
              <a:buChar char="Ø"/>
            </a:pPr>
            <a:endParaRPr lang="en-US" sz="2800">
              <a:solidFill>
                <a:srgbClr val="000000"/>
              </a:solidFill>
              <a:ea typeface="+mn-lt"/>
              <a:cs typeface="+mn-lt"/>
            </a:endParaRPr>
          </a:p>
        </p:txBody>
      </p:sp>
      <p:sp>
        <p:nvSpPr>
          <p:cNvPr id="3" name="Rectangle 2">
            <a:extLst>
              <a:ext uri="{FF2B5EF4-FFF2-40B4-BE49-F238E27FC236}">
                <a16:creationId xmlns:a16="http://schemas.microsoft.com/office/drawing/2014/main" id="{3E65E4BB-9158-EFB6-F738-1DACB0292E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192289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629395" y="2501733"/>
            <a:ext cx="6181767" cy="1118734"/>
          </a:xfrm>
        </p:spPr>
        <p:txBody>
          <a:bodyPr>
            <a:normAutofit/>
          </a:bodyPr>
          <a:lstStyle/>
          <a:p>
            <a:r>
              <a:rPr lang="en-US" sz="6000" b="1">
                <a:latin typeface="Adobe Devanagari"/>
              </a:rPr>
              <a:t>Methodology</a:t>
            </a:r>
          </a:p>
        </p:txBody>
      </p:sp>
      <p:pic>
        <p:nvPicPr>
          <p:cNvPr id="2" name="Picture 2" descr="A colorful arrows and a gear&#10;&#10;Description automatically generated">
            <a:extLst>
              <a:ext uri="{FF2B5EF4-FFF2-40B4-BE49-F238E27FC236}">
                <a16:creationId xmlns:a16="http://schemas.microsoft.com/office/drawing/2014/main" id="{E20179DF-D9A0-ED9B-8E1A-633DBA8176BA}"/>
              </a:ext>
            </a:extLst>
          </p:cNvPr>
          <p:cNvPicPr>
            <a:picLocks noChangeAspect="1"/>
          </p:cNvPicPr>
          <p:nvPr/>
        </p:nvPicPr>
        <p:blipFill>
          <a:blip r:embed="rId2"/>
          <a:stretch>
            <a:fillRect/>
          </a:stretch>
        </p:blipFill>
        <p:spPr>
          <a:xfrm>
            <a:off x="1885866" y="1714335"/>
            <a:ext cx="2743200" cy="2743200"/>
          </a:xfrm>
          <a:prstGeom prst="rect">
            <a:avLst/>
          </a:prstGeom>
        </p:spPr>
      </p:pic>
      <p:sp>
        <p:nvSpPr>
          <p:cNvPr id="4" name="Rectangle 3">
            <a:extLst>
              <a:ext uri="{FF2B5EF4-FFF2-40B4-BE49-F238E27FC236}">
                <a16:creationId xmlns:a16="http://schemas.microsoft.com/office/drawing/2014/main" id="{9FA1F014-4203-7F94-8F76-34495A2739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363533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B113D3-380B-5FA5-510A-AA48BF594A88}"/>
              </a:ext>
            </a:extLst>
          </p:cNvPr>
          <p:cNvSpPr>
            <a:spLocks noGrp="1"/>
          </p:cNvSpPr>
          <p:nvPr>
            <p:ph type="title"/>
          </p:nvPr>
        </p:nvSpPr>
        <p:spPr>
          <a:xfrm>
            <a:off x="836428" y="839973"/>
            <a:ext cx="8946117" cy="632122"/>
          </a:xfrm>
        </p:spPr>
        <p:txBody>
          <a:bodyPr vert="horz" lIns="91440" tIns="45720" rIns="91440" bIns="45720" rtlCol="0" anchor="ctr">
            <a:noAutofit/>
          </a:bodyPr>
          <a:lstStyle/>
          <a:p>
            <a:r>
              <a:rPr lang="en-US" sz="3600" b="1">
                <a:latin typeface="Adobe Devanagari"/>
              </a:rPr>
              <a:t>Tools , Technologies and Algorithm</a:t>
            </a:r>
            <a:br>
              <a:rPr lang="en-US" sz="3600" b="1"/>
            </a:br>
            <a:endParaRPr lang="en-US" sz="3600" b="1"/>
          </a:p>
        </p:txBody>
      </p:sp>
      <p:sp>
        <p:nvSpPr>
          <p:cNvPr id="3" name="Content Placeholder 2">
            <a:extLst>
              <a:ext uri="{FF2B5EF4-FFF2-40B4-BE49-F238E27FC236}">
                <a16:creationId xmlns:a16="http://schemas.microsoft.com/office/drawing/2014/main" id="{C982D55B-659D-07A1-88DA-E9EFB1033D80}"/>
              </a:ext>
            </a:extLst>
          </p:cNvPr>
          <p:cNvSpPr>
            <a:spLocks noGrp="1"/>
          </p:cNvSpPr>
          <p:nvPr>
            <p:ph idx="1"/>
          </p:nvPr>
        </p:nvSpPr>
        <p:spPr/>
        <p:txBody>
          <a:bodyPr vert="horz" lIns="91440" tIns="45720" rIns="91440" bIns="45720" rtlCol="0" anchor="t">
            <a:normAutofit/>
          </a:bodyPr>
          <a:lstStyle/>
          <a:p>
            <a:pPr marL="0" indent="0">
              <a:buNone/>
            </a:pPr>
            <a:r>
              <a:rPr lang="en-US" b="1">
                <a:ea typeface="Cambria"/>
              </a:rPr>
              <a:t>Technologies:-</a:t>
            </a:r>
            <a:endParaRPr lang="en-US"/>
          </a:p>
          <a:p>
            <a:pPr lvl="2"/>
            <a:r>
              <a:rPr lang="en-US">
                <a:ea typeface="Cambria"/>
              </a:rPr>
              <a:t>Development – Python, </a:t>
            </a:r>
            <a:r>
              <a:rPr lang="en-US" err="1">
                <a:ea typeface="Cambria"/>
              </a:rPr>
              <a:t>ReactNative</a:t>
            </a:r>
            <a:r>
              <a:rPr lang="en-US">
                <a:ea typeface="Cambria"/>
              </a:rPr>
              <a:t> , Node.JS</a:t>
            </a:r>
          </a:p>
          <a:p>
            <a:pPr lvl="2"/>
            <a:r>
              <a:rPr lang="en-US">
                <a:ea typeface="Cambria"/>
              </a:rPr>
              <a:t>Version Controlling – GitHub.</a:t>
            </a:r>
            <a:endParaRPr lang="en-US"/>
          </a:p>
          <a:p>
            <a:pPr marL="0" indent="0">
              <a:buNone/>
            </a:pPr>
            <a:r>
              <a:rPr lang="en-US" b="1">
                <a:ea typeface="Cambria"/>
              </a:rPr>
              <a:t>Tools:-</a:t>
            </a:r>
          </a:p>
          <a:p>
            <a:pPr lvl="2"/>
            <a:r>
              <a:rPr lang="en-US" err="1">
                <a:ea typeface="Cambria"/>
              </a:rPr>
              <a:t>VsCode</a:t>
            </a:r>
            <a:endParaRPr lang="en-US">
              <a:ea typeface="Cambria"/>
            </a:endParaRPr>
          </a:p>
          <a:p>
            <a:pPr lvl="2"/>
            <a:r>
              <a:rPr lang="en-US">
                <a:ea typeface="Cambria"/>
              </a:rPr>
              <a:t>Python Libraries</a:t>
            </a:r>
          </a:p>
          <a:p>
            <a:pPr lvl="2"/>
            <a:r>
              <a:rPr lang="en-US">
                <a:ea typeface="Cambria"/>
              </a:rPr>
              <a:t>Google </a:t>
            </a:r>
            <a:r>
              <a:rPr lang="en-US" err="1">
                <a:ea typeface="Cambria"/>
              </a:rPr>
              <a:t>colab</a:t>
            </a:r>
            <a:endParaRPr lang="en-US">
              <a:ea typeface="Cambria"/>
            </a:endParaRPr>
          </a:p>
          <a:p>
            <a:pPr lvl="2"/>
            <a:r>
              <a:rPr lang="en-US">
                <a:ea typeface="Cambria"/>
              </a:rPr>
              <a:t>Calendar Libraries</a:t>
            </a:r>
          </a:p>
          <a:p>
            <a:pPr marL="0" indent="0">
              <a:buNone/>
            </a:pPr>
            <a:r>
              <a:rPr lang="en-US" b="1">
                <a:ea typeface="Cambria"/>
              </a:rPr>
              <a:t>Algorithm:-</a:t>
            </a:r>
          </a:p>
          <a:p>
            <a:pPr lvl="2"/>
            <a:r>
              <a:rPr lang="en-US">
                <a:ea typeface="+mn-lt"/>
                <a:cs typeface="+mn-lt"/>
              </a:rPr>
              <a:t>Decision Trees and Random Forest</a:t>
            </a:r>
            <a:endParaRPr lang="en-US">
              <a:ea typeface="Cambria"/>
            </a:endParaRPr>
          </a:p>
        </p:txBody>
      </p:sp>
      <p:pic>
        <p:nvPicPr>
          <p:cNvPr id="2" name="Picture 3" descr="A blue and yellow snake logo&#10;&#10;Description automatically generated">
            <a:extLst>
              <a:ext uri="{FF2B5EF4-FFF2-40B4-BE49-F238E27FC236}">
                <a16:creationId xmlns:a16="http://schemas.microsoft.com/office/drawing/2014/main" id="{8470EF9A-B78C-278B-A797-AD999B55DD8D}"/>
              </a:ext>
            </a:extLst>
          </p:cNvPr>
          <p:cNvPicPr>
            <a:picLocks noChangeAspect="1"/>
          </p:cNvPicPr>
          <p:nvPr/>
        </p:nvPicPr>
        <p:blipFill>
          <a:blip r:embed="rId2"/>
          <a:stretch>
            <a:fillRect/>
          </a:stretch>
        </p:blipFill>
        <p:spPr>
          <a:xfrm>
            <a:off x="8236785" y="1716080"/>
            <a:ext cx="1054571" cy="1150529"/>
          </a:xfrm>
          <a:prstGeom prst="rect">
            <a:avLst/>
          </a:prstGeom>
        </p:spPr>
      </p:pic>
      <p:pic>
        <p:nvPicPr>
          <p:cNvPr id="4" name="Picture 5" descr="A blue and black symbol&#10;&#10;Description automatically generated">
            <a:extLst>
              <a:ext uri="{FF2B5EF4-FFF2-40B4-BE49-F238E27FC236}">
                <a16:creationId xmlns:a16="http://schemas.microsoft.com/office/drawing/2014/main" id="{735FFB60-AB9F-E9F6-AD49-78C09B0DEFDA}"/>
              </a:ext>
            </a:extLst>
          </p:cNvPr>
          <p:cNvPicPr>
            <a:picLocks noChangeAspect="1"/>
          </p:cNvPicPr>
          <p:nvPr/>
        </p:nvPicPr>
        <p:blipFill>
          <a:blip r:embed="rId3"/>
          <a:stretch>
            <a:fillRect/>
          </a:stretch>
        </p:blipFill>
        <p:spPr>
          <a:xfrm>
            <a:off x="10041295" y="405280"/>
            <a:ext cx="1429157" cy="1238116"/>
          </a:xfrm>
          <a:prstGeom prst="rect">
            <a:avLst/>
          </a:prstGeom>
        </p:spPr>
      </p:pic>
      <p:pic>
        <p:nvPicPr>
          <p:cNvPr id="6" name="Picture 6" descr="A blue logo with a black background&#10;&#10;Description automatically generated">
            <a:extLst>
              <a:ext uri="{FF2B5EF4-FFF2-40B4-BE49-F238E27FC236}">
                <a16:creationId xmlns:a16="http://schemas.microsoft.com/office/drawing/2014/main" id="{7A912B44-DBB7-F5F5-1192-03046B644B12}"/>
              </a:ext>
            </a:extLst>
          </p:cNvPr>
          <p:cNvPicPr>
            <a:picLocks noChangeAspect="1"/>
          </p:cNvPicPr>
          <p:nvPr/>
        </p:nvPicPr>
        <p:blipFill>
          <a:blip r:embed="rId4"/>
          <a:stretch>
            <a:fillRect/>
          </a:stretch>
        </p:blipFill>
        <p:spPr>
          <a:xfrm>
            <a:off x="10104632" y="2626208"/>
            <a:ext cx="999409" cy="997271"/>
          </a:xfrm>
          <a:prstGeom prst="rect">
            <a:avLst/>
          </a:prstGeom>
        </p:spPr>
      </p:pic>
      <p:pic>
        <p:nvPicPr>
          <p:cNvPr id="7" name="Picture 7" descr="A blue diamond with black text&#10;&#10;Description automatically generated">
            <a:extLst>
              <a:ext uri="{FF2B5EF4-FFF2-40B4-BE49-F238E27FC236}">
                <a16:creationId xmlns:a16="http://schemas.microsoft.com/office/drawing/2014/main" id="{1858E080-40AE-A8F0-6895-51E6C7CA5D02}"/>
              </a:ext>
            </a:extLst>
          </p:cNvPr>
          <p:cNvPicPr>
            <a:picLocks noChangeAspect="1"/>
          </p:cNvPicPr>
          <p:nvPr/>
        </p:nvPicPr>
        <p:blipFill>
          <a:blip r:embed="rId5"/>
          <a:stretch>
            <a:fillRect/>
          </a:stretch>
        </p:blipFill>
        <p:spPr>
          <a:xfrm>
            <a:off x="6092406" y="2700936"/>
            <a:ext cx="1612034" cy="1602509"/>
          </a:xfrm>
          <a:prstGeom prst="rect">
            <a:avLst/>
          </a:prstGeom>
        </p:spPr>
      </p:pic>
      <p:pic>
        <p:nvPicPr>
          <p:cNvPr id="8" name="Picture 8" descr="A black cat with a tail&#10;&#10;Description automatically generated">
            <a:extLst>
              <a:ext uri="{FF2B5EF4-FFF2-40B4-BE49-F238E27FC236}">
                <a16:creationId xmlns:a16="http://schemas.microsoft.com/office/drawing/2014/main" id="{F2567DED-6C7C-D1E6-6CC9-246E1FF6FF0A}"/>
              </a:ext>
            </a:extLst>
          </p:cNvPr>
          <p:cNvPicPr>
            <a:picLocks noChangeAspect="1"/>
          </p:cNvPicPr>
          <p:nvPr/>
        </p:nvPicPr>
        <p:blipFill>
          <a:blip r:embed="rId6"/>
          <a:stretch>
            <a:fillRect/>
          </a:stretch>
        </p:blipFill>
        <p:spPr>
          <a:xfrm>
            <a:off x="7616063" y="4730972"/>
            <a:ext cx="1082793" cy="1082793"/>
          </a:xfrm>
          <a:prstGeom prst="rect">
            <a:avLst/>
          </a:prstGeom>
        </p:spPr>
      </p:pic>
      <p:pic>
        <p:nvPicPr>
          <p:cNvPr id="11" name="Picture 11" descr="A logo with orange circles&#10;&#10;Description automatically generated">
            <a:extLst>
              <a:ext uri="{FF2B5EF4-FFF2-40B4-BE49-F238E27FC236}">
                <a16:creationId xmlns:a16="http://schemas.microsoft.com/office/drawing/2014/main" id="{471C2228-E8CB-A41E-CFB2-31C9631CAF68}"/>
              </a:ext>
            </a:extLst>
          </p:cNvPr>
          <p:cNvPicPr>
            <a:picLocks noChangeAspect="1"/>
          </p:cNvPicPr>
          <p:nvPr/>
        </p:nvPicPr>
        <p:blipFill rotWithShape="1">
          <a:blip r:embed="rId7"/>
          <a:srcRect l="16955" t="14122" r="19031" b="13483"/>
          <a:stretch/>
        </p:blipFill>
        <p:spPr>
          <a:xfrm>
            <a:off x="9732759" y="4734464"/>
            <a:ext cx="1743834" cy="1213628"/>
          </a:xfrm>
          <a:prstGeom prst="rect">
            <a:avLst/>
          </a:prstGeom>
        </p:spPr>
      </p:pic>
      <p:pic>
        <p:nvPicPr>
          <p:cNvPr id="9" name="Picture 11" descr="A logo for a software company&#10;&#10;Description automatically generated">
            <a:extLst>
              <a:ext uri="{FF2B5EF4-FFF2-40B4-BE49-F238E27FC236}">
                <a16:creationId xmlns:a16="http://schemas.microsoft.com/office/drawing/2014/main" id="{D15D48AC-9249-FF44-63E6-AC57FE076E32}"/>
              </a:ext>
            </a:extLst>
          </p:cNvPr>
          <p:cNvPicPr>
            <a:picLocks noChangeAspect="1"/>
          </p:cNvPicPr>
          <p:nvPr/>
        </p:nvPicPr>
        <p:blipFill>
          <a:blip r:embed="rId8"/>
          <a:stretch>
            <a:fillRect/>
          </a:stretch>
        </p:blipFill>
        <p:spPr>
          <a:xfrm>
            <a:off x="7897758" y="3034296"/>
            <a:ext cx="2028237" cy="1181456"/>
          </a:xfrm>
          <a:prstGeom prst="rect">
            <a:avLst/>
          </a:prstGeom>
        </p:spPr>
      </p:pic>
      <p:sp>
        <p:nvSpPr>
          <p:cNvPr id="13" name="Rectangle 12">
            <a:extLst>
              <a:ext uri="{FF2B5EF4-FFF2-40B4-BE49-F238E27FC236}">
                <a16:creationId xmlns:a16="http://schemas.microsoft.com/office/drawing/2014/main" id="{7611247D-8B4E-55B8-10F4-5C9F90C9C2B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2730538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314207" y="520229"/>
            <a:ext cx="11684000" cy="501841"/>
          </a:xfrm>
        </p:spPr>
        <p:txBody>
          <a:bodyPr vert="horz" lIns="91440" tIns="45720" rIns="91440" bIns="45720" rtlCol="0" anchor="ctr">
            <a:noAutofit/>
          </a:bodyPr>
          <a:lstStyle/>
          <a:p>
            <a:r>
              <a:rPr lang="en-US" sz="3600" b="1">
                <a:latin typeface="Adobe Devanagari"/>
              </a:rPr>
              <a:t>System Diagram</a:t>
            </a:r>
            <a:br>
              <a:rPr lang="en-US" sz="3600" b="1"/>
            </a:br>
            <a:endParaRPr lang="en-US" sz="3600" b="1"/>
          </a:p>
        </p:txBody>
      </p:sp>
      <p:sp>
        <p:nvSpPr>
          <p:cNvPr id="3" name="Rectangle 2">
            <a:extLst>
              <a:ext uri="{FF2B5EF4-FFF2-40B4-BE49-F238E27FC236}">
                <a16:creationId xmlns:a16="http://schemas.microsoft.com/office/drawing/2014/main" id="{827225CD-C6E3-D4C4-CE75-FF37E9542E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pic>
        <p:nvPicPr>
          <p:cNvPr id="4" name="Picture 4" descr="A diagram of a patient&#10;&#10;Description automatically generated">
            <a:extLst>
              <a:ext uri="{FF2B5EF4-FFF2-40B4-BE49-F238E27FC236}">
                <a16:creationId xmlns:a16="http://schemas.microsoft.com/office/drawing/2014/main" id="{3BD92057-A107-C883-1D88-E64EB9775C45}"/>
              </a:ext>
            </a:extLst>
          </p:cNvPr>
          <p:cNvPicPr>
            <a:picLocks noChangeAspect="1"/>
          </p:cNvPicPr>
          <p:nvPr/>
        </p:nvPicPr>
        <p:blipFill>
          <a:blip r:embed="rId2"/>
          <a:stretch>
            <a:fillRect/>
          </a:stretch>
        </p:blipFill>
        <p:spPr>
          <a:xfrm>
            <a:off x="3142672" y="844293"/>
            <a:ext cx="5952836" cy="5400323"/>
          </a:xfrm>
          <a:prstGeom prst="rect">
            <a:avLst/>
          </a:prstGeom>
        </p:spPr>
      </p:pic>
    </p:spTree>
    <p:extLst>
      <p:ext uri="{BB962C8B-B14F-4D97-AF65-F5344CB8AC3E}">
        <p14:creationId xmlns:p14="http://schemas.microsoft.com/office/powerpoint/2010/main" val="50940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Commercialization</a:t>
            </a:r>
            <a:endParaRPr lang="en-US"/>
          </a:p>
        </p:txBody>
      </p:sp>
      <p:sp>
        <p:nvSpPr>
          <p:cNvPr id="8" name="Content Placeholder 7">
            <a:extLst>
              <a:ext uri="{FF2B5EF4-FFF2-40B4-BE49-F238E27FC236}">
                <a16:creationId xmlns:a16="http://schemas.microsoft.com/office/drawing/2014/main" id="{3FEF7201-DE4A-F075-F54F-73F3608FBD2C}"/>
              </a:ext>
            </a:extLst>
          </p:cNvPr>
          <p:cNvSpPr>
            <a:spLocks noGrp="1"/>
          </p:cNvSpPr>
          <p:nvPr>
            <p:ph idx="1"/>
          </p:nvPr>
        </p:nvSpPr>
        <p:spPr>
          <a:xfrm>
            <a:off x="357963" y="1691147"/>
            <a:ext cx="7488297" cy="3515722"/>
          </a:xfrm>
        </p:spPr>
        <p:txBody>
          <a:bodyPr vert="horz" lIns="91440" tIns="45720" rIns="91440" bIns="45720" rtlCol="0" anchor="t">
            <a:normAutofit/>
          </a:bodyPr>
          <a:lstStyle/>
          <a:p>
            <a:r>
              <a:rPr lang="en-US" sz="2000">
                <a:solidFill>
                  <a:schemeClr val="tx1">
                    <a:lumMod val="75000"/>
                    <a:lumOff val="25000"/>
                  </a:schemeClr>
                </a:solidFill>
                <a:ea typeface="+mn-lt"/>
                <a:cs typeface="+mn-lt"/>
              </a:rPr>
              <a:t>By using this app can detect potential heart issues early on, allowing for timely interventions and preventive measures, which can significantly improve patient outcomes.</a:t>
            </a:r>
          </a:p>
          <a:p>
            <a:r>
              <a:rPr lang="en-US" sz="2000">
                <a:solidFill>
                  <a:schemeClr val="tx1">
                    <a:lumMod val="75000"/>
                    <a:lumOff val="25000"/>
                  </a:schemeClr>
                </a:solidFill>
                <a:ea typeface="Cambria"/>
              </a:rPr>
              <a:t>Patients can access real-time updates and notes, There the patient can get an understanding regarding their treatment time.</a:t>
            </a:r>
            <a:endParaRPr lang="en-US" sz="2000">
              <a:solidFill>
                <a:schemeClr val="tx1">
                  <a:lumMod val="75000"/>
                  <a:lumOff val="25000"/>
                </a:schemeClr>
              </a:solidFill>
              <a:ea typeface="Cambria"/>
              <a:cs typeface="Calibri"/>
            </a:endParaRPr>
          </a:p>
          <a:p>
            <a:r>
              <a:rPr lang="en-US" sz="2000">
                <a:solidFill>
                  <a:schemeClr val="tx1">
                    <a:lumMod val="75000"/>
                    <a:lumOff val="25000"/>
                  </a:schemeClr>
                </a:solidFill>
                <a:ea typeface="Cambria"/>
              </a:rPr>
              <a:t>Patients can easily check doctor availability through a user-friendly interface, increasing access to healthcare services and reducing wait times.</a:t>
            </a:r>
            <a:endParaRPr lang="en-US" sz="2000">
              <a:solidFill>
                <a:schemeClr val="tx1">
                  <a:lumMod val="75000"/>
                  <a:lumOff val="25000"/>
                </a:schemeClr>
              </a:solidFill>
              <a:ea typeface="Cambria"/>
              <a:cs typeface="Calibri"/>
            </a:endParaRPr>
          </a:p>
          <a:p>
            <a:r>
              <a:rPr lang="en-US" sz="2000">
                <a:solidFill>
                  <a:schemeClr val="tx1">
                    <a:lumMod val="75000"/>
                    <a:lumOff val="25000"/>
                  </a:schemeClr>
                </a:solidFill>
                <a:ea typeface="Cambria"/>
              </a:rPr>
              <a:t>The calendar system optimizes doctor schedules, ensuring efficient utilization of healthcare resources and minimizing idle time.</a:t>
            </a:r>
            <a:endParaRPr lang="en-US" sz="2000">
              <a:solidFill>
                <a:schemeClr val="tx1">
                  <a:lumMod val="75000"/>
                  <a:lumOff val="25000"/>
                </a:schemeClr>
              </a:solidFill>
              <a:ea typeface="Cambria"/>
              <a:cs typeface="Calibri"/>
            </a:endParaRPr>
          </a:p>
        </p:txBody>
      </p:sp>
      <p:sp>
        <p:nvSpPr>
          <p:cNvPr id="3" name="Rectangle 2">
            <a:extLst>
              <a:ext uri="{FF2B5EF4-FFF2-40B4-BE49-F238E27FC236}">
                <a16:creationId xmlns:a16="http://schemas.microsoft.com/office/drawing/2014/main" id="{2EE0C983-DAD4-B323-4644-BCEF38156B2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pic>
        <p:nvPicPr>
          <p:cNvPr id="9" name="Picture 9" descr="A blue line drawing of a robot arm and a diagram&#10;&#10;Description automatically generated">
            <a:extLst>
              <a:ext uri="{FF2B5EF4-FFF2-40B4-BE49-F238E27FC236}">
                <a16:creationId xmlns:a16="http://schemas.microsoft.com/office/drawing/2014/main" id="{14AC2F66-F7D0-FF8D-B56B-BEEF08951F91}"/>
              </a:ext>
            </a:extLst>
          </p:cNvPr>
          <p:cNvPicPr>
            <a:picLocks noChangeAspect="1"/>
          </p:cNvPicPr>
          <p:nvPr/>
        </p:nvPicPr>
        <p:blipFill>
          <a:blip r:embed="rId2"/>
          <a:stretch>
            <a:fillRect/>
          </a:stretch>
        </p:blipFill>
        <p:spPr>
          <a:xfrm>
            <a:off x="7753585" y="1373927"/>
            <a:ext cx="3928533" cy="3517479"/>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490723"/>
            <a:ext cx="10363200" cy="1362075"/>
          </a:xfrm>
        </p:spPr>
        <p:txBody>
          <a:bodyPr/>
          <a:lstStyle/>
          <a:p>
            <a:pPr algn="ctr"/>
            <a:r>
              <a:rPr lang="en-US">
                <a:latin typeface="Adobe Devanagari"/>
              </a:rPr>
              <a:t>It20616588 | </a:t>
            </a:r>
            <a:r>
              <a:rPr lang="en-US" err="1">
                <a:latin typeface="Adobe Devanagari"/>
              </a:rPr>
              <a:t>Amaraweera</a:t>
            </a:r>
            <a:r>
              <a:rPr lang="en-US">
                <a:latin typeface="Adobe Devanagari"/>
              </a:rPr>
              <a:t> </a:t>
            </a:r>
            <a:r>
              <a:rPr lang="en-US" err="1">
                <a:latin typeface="Adobe Devanagari"/>
              </a:rPr>
              <a:t>o.g</a:t>
            </a:r>
            <a:endParaRPr lang="en-US" err="1"/>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4075624"/>
            <a:ext cx="10363200" cy="1049915"/>
          </a:xfrm>
        </p:spPr>
        <p:txBody>
          <a:bodyPr/>
          <a:lstStyle/>
          <a:p>
            <a:pPr algn="ctr"/>
            <a:r>
              <a:rPr lang="en-US" sz="2400">
                <a:ea typeface="Cambria"/>
              </a:rPr>
              <a:t>BSc (Hons) in Information Technology</a:t>
            </a:r>
          </a:p>
          <a:p>
            <a:pPr algn="ctr"/>
            <a:r>
              <a:rPr lang="en-US" sz="2400">
                <a:ea typeface="Cambria"/>
              </a:rPr>
              <a:t>Specializing in Software Engineering</a:t>
            </a:r>
            <a:endParaRPr lang="en-US"/>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pic>
        <p:nvPicPr>
          <p:cNvPr id="2" name="Picture 2" descr="A person in a blue shirt&#10;&#10;Description automatically generated">
            <a:extLst>
              <a:ext uri="{FF2B5EF4-FFF2-40B4-BE49-F238E27FC236}">
                <a16:creationId xmlns:a16="http://schemas.microsoft.com/office/drawing/2014/main" id="{2D7C7645-E33D-F8C6-F68A-A5FDE72083A6}"/>
              </a:ext>
            </a:extLst>
          </p:cNvPr>
          <p:cNvPicPr>
            <a:picLocks noChangeAspect="1"/>
          </p:cNvPicPr>
          <p:nvPr/>
        </p:nvPicPr>
        <p:blipFill rotWithShape="1">
          <a:blip r:embed="rId2"/>
          <a:srcRect t="10823" b="4762"/>
          <a:stretch/>
        </p:blipFill>
        <p:spPr>
          <a:xfrm>
            <a:off x="9807393" y="100976"/>
            <a:ext cx="2327563" cy="2602311"/>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INTRODUCTION BACKGROUND</a:t>
            </a:r>
            <a:endParaRPr lang="en-US" sz="2400"/>
          </a:p>
        </p:txBody>
      </p:sp>
      <p:sp>
        <p:nvSpPr>
          <p:cNvPr id="3" name="Text Placeholder 2">
            <a:extLst>
              <a:ext uri="{FF2B5EF4-FFF2-40B4-BE49-F238E27FC236}">
                <a16:creationId xmlns:a16="http://schemas.microsoft.com/office/drawing/2014/main" id="{275A1D21-02F2-2E7A-E756-A9B130D9ECAA}"/>
              </a:ext>
            </a:extLst>
          </p:cNvPr>
          <p:cNvSpPr>
            <a:spLocks noGrp="1"/>
          </p:cNvSpPr>
          <p:nvPr>
            <p:ph sz="half" idx="2"/>
          </p:nvPr>
        </p:nvSpPr>
        <p:spPr>
          <a:xfrm>
            <a:off x="713081" y="2042316"/>
            <a:ext cx="5810250" cy="3951288"/>
          </a:xfrm>
        </p:spPr>
        <p:txBody>
          <a:bodyPr vert="horz" lIns="91440" tIns="45720" rIns="91440" bIns="45720" rtlCol="0" anchor="t">
            <a:normAutofit/>
          </a:bodyPr>
          <a:lstStyle/>
          <a:p>
            <a:pPr>
              <a:buFont typeface="Arial,Sans-Serif" pitchFamily="34" charset="0"/>
            </a:pPr>
            <a:r>
              <a:rPr lang="en-US" sz="2000">
                <a:solidFill>
                  <a:schemeClr val="tx1">
                    <a:lumMod val="75000"/>
                    <a:lumOff val="25000"/>
                  </a:schemeClr>
                </a:solidFill>
              </a:rPr>
              <a:t>What happens in patient history recording and diet plan suggesting in Sri Lanka.</a:t>
            </a:r>
            <a:endParaRPr lang="en-US" sz="2000">
              <a:solidFill>
                <a:schemeClr val="tx1">
                  <a:lumMod val="75000"/>
                  <a:lumOff val="25000"/>
                </a:schemeClr>
              </a:solidFill>
              <a:ea typeface="Cambria"/>
            </a:endParaRPr>
          </a:p>
          <a:p>
            <a:pPr>
              <a:buFont typeface="Arial,Sans-Serif" pitchFamily="34" charset="0"/>
            </a:pPr>
            <a:r>
              <a:rPr lang="en-US" sz="2000">
                <a:solidFill>
                  <a:schemeClr val="tx1">
                    <a:lumMod val="75000"/>
                    <a:lumOff val="25000"/>
                  </a:schemeClr>
                </a:solidFill>
              </a:rPr>
              <a:t>What is the important of recording patient data and provide diet plans.</a:t>
            </a:r>
            <a:endParaRPr lang="en-US" sz="2000">
              <a:solidFill>
                <a:schemeClr val="tx1">
                  <a:lumMod val="75000"/>
                  <a:lumOff val="25000"/>
                </a:schemeClr>
              </a:solidFill>
              <a:ea typeface="Cambria"/>
            </a:endParaRPr>
          </a:p>
          <a:p>
            <a:pPr>
              <a:buFont typeface="Arial,Sans-Serif" pitchFamily="34" charset="0"/>
            </a:pPr>
            <a:r>
              <a:rPr lang="en-US" sz="2000">
                <a:solidFill>
                  <a:schemeClr val="tx1">
                    <a:lumMod val="75000"/>
                    <a:lumOff val="25000"/>
                  </a:schemeClr>
                </a:solidFill>
              </a:rPr>
              <a:t>Importance of data recording and planning diets for patients.</a:t>
            </a:r>
            <a:endParaRPr lang="en-US" sz="2000">
              <a:solidFill>
                <a:schemeClr val="tx1">
                  <a:lumMod val="75000"/>
                  <a:lumOff val="25000"/>
                </a:schemeClr>
              </a:solidFill>
              <a:ea typeface="Cambria"/>
            </a:endParaRPr>
          </a:p>
          <a:p>
            <a:pPr>
              <a:buFont typeface="Arial,Sans-Serif" pitchFamily="34" charset="0"/>
            </a:pPr>
            <a:r>
              <a:rPr lang="en-US" sz="2000">
                <a:solidFill>
                  <a:schemeClr val="tx1">
                    <a:lumMod val="75000"/>
                    <a:lumOff val="25000"/>
                  </a:schemeClr>
                </a:solidFill>
              </a:rPr>
              <a:t>What are the drawbacks of the current methods of patient recording.</a:t>
            </a:r>
            <a:endParaRPr lang="en-US" sz="2000">
              <a:solidFill>
                <a:schemeClr val="tx1">
                  <a:lumMod val="75000"/>
                  <a:lumOff val="25000"/>
                </a:schemeClr>
              </a:solidFill>
              <a:ea typeface="Cambria"/>
            </a:endParaRPr>
          </a:p>
          <a:p>
            <a:endParaRPr lang="en-US" sz="2200"/>
          </a:p>
        </p:txBody>
      </p:sp>
      <p:pic>
        <p:nvPicPr>
          <p:cNvPr id="7" name="Picture 14" descr="A light bulb with rays of light shining on it&#10;&#10;Description automatically generated">
            <a:extLst>
              <a:ext uri="{FF2B5EF4-FFF2-40B4-BE49-F238E27FC236}">
                <a16:creationId xmlns:a16="http://schemas.microsoft.com/office/drawing/2014/main" id="{60F7B817-9E6F-0DE3-590F-FD98F5323C51}"/>
              </a:ext>
            </a:extLst>
          </p:cNvPr>
          <p:cNvPicPr>
            <a:picLocks noChangeAspect="1"/>
          </p:cNvPicPr>
          <p:nvPr/>
        </p:nvPicPr>
        <p:blipFill>
          <a:blip r:embed="rId2"/>
          <a:stretch>
            <a:fillRect/>
          </a:stretch>
        </p:blipFill>
        <p:spPr>
          <a:xfrm>
            <a:off x="7105328" y="1502673"/>
            <a:ext cx="3847335" cy="3857214"/>
          </a:xfrm>
          <a:prstGeom prst="rect">
            <a:avLst/>
          </a:prstGeom>
          <a:noFill/>
        </p:spPr>
      </p:pic>
      <p:sp>
        <p:nvSpPr>
          <p:cNvPr id="4" name="Rectangle 3">
            <a:extLst>
              <a:ext uri="{FF2B5EF4-FFF2-40B4-BE49-F238E27FC236}">
                <a16:creationId xmlns:a16="http://schemas.microsoft.com/office/drawing/2014/main" id="{484B979F-47CD-1FFF-5B2C-84E1ACD8DA7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406630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586478" y="159756"/>
            <a:ext cx="3115265" cy="2396359"/>
          </a:xfrm>
        </p:spPr>
        <p:txBody>
          <a:bodyPr vert="horz" lIns="91440" tIns="45720" rIns="91440" bIns="45720" rtlCol="0" anchor="b">
            <a:normAutofit/>
          </a:bodyPr>
          <a:lstStyle/>
          <a:p>
            <a:pPr algn="r"/>
            <a:r>
              <a:rPr lang="en-US" sz="4000" b="1" kern="1200">
                <a:solidFill>
                  <a:srgbClr val="FFFFFF"/>
                </a:solidFill>
                <a:latin typeface="+mj-lt"/>
                <a:ea typeface="+mj-ea"/>
                <a:cs typeface="+mj-cs"/>
              </a:rPr>
              <a:t>TEAM MEMBERS</a:t>
            </a:r>
            <a:endParaRPr lang="en-US" sz="4000" kern="1200">
              <a:solidFill>
                <a:srgbClr val="FFFFFF"/>
              </a:solidFill>
              <a:latin typeface="+mj-lt"/>
              <a:ea typeface="+mj-ea"/>
              <a:cs typeface="+mj-cs"/>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4514645" y="662503"/>
            <a:ext cx="7193481" cy="996592"/>
          </a:xfrm>
        </p:spPr>
        <p:txBody>
          <a:bodyPr vert="horz" lIns="91440" tIns="45720" rIns="91440" bIns="45720" rtlCol="0" anchor="t">
            <a:normAutofit fontScale="92500" lnSpcReduction="20000"/>
          </a:bodyPr>
          <a:lstStyle/>
          <a:p>
            <a:pPr algn="l" defTabSz="566928">
              <a:spcBef>
                <a:spcPts val="620"/>
              </a:spcBef>
            </a:pPr>
            <a:r>
              <a:rPr lang="en-US" b="1" kern="1200">
                <a:latin typeface="+mn-lt"/>
                <a:ea typeface="Cambria"/>
                <a:cs typeface="+mn-cs"/>
              </a:rPr>
              <a:t>Supervisor : </a:t>
            </a:r>
            <a:r>
              <a:rPr lang="en-US" kern="1200">
                <a:latin typeface="+mn-lt"/>
                <a:ea typeface="Cambria"/>
                <a:cs typeface="+mn-cs"/>
              </a:rPr>
              <a:t>Dr. Kapila Dissanayaka</a:t>
            </a:r>
            <a:endParaRPr lang="en-US" kern="1200">
              <a:latin typeface="+mn-lt"/>
              <a:cs typeface="Calibri"/>
            </a:endParaRPr>
          </a:p>
          <a:p>
            <a:pPr algn="l" defTabSz="566928">
              <a:spcBef>
                <a:spcPts val="620"/>
              </a:spcBef>
            </a:pPr>
            <a:r>
              <a:rPr lang="en-US" b="1" kern="1200">
                <a:latin typeface="+mn-lt"/>
                <a:ea typeface="Cambria"/>
                <a:cs typeface="+mn-cs"/>
              </a:rPr>
              <a:t>Co-Supervisor : </a:t>
            </a:r>
            <a:r>
              <a:rPr lang="en-US" kern="1200">
                <a:latin typeface="+mn-lt"/>
                <a:ea typeface="Cambria"/>
                <a:cs typeface="+mn-cs"/>
              </a:rPr>
              <a:t>Ms. </a:t>
            </a:r>
            <a:r>
              <a:rPr lang="en-US" kern="1200" err="1">
                <a:latin typeface="+mn-lt"/>
                <a:ea typeface="Cambria"/>
                <a:cs typeface="+mn-cs"/>
              </a:rPr>
              <a:t>Bhagyanie</a:t>
            </a:r>
            <a:r>
              <a:rPr lang="en-US" kern="1200">
                <a:latin typeface="+mn-lt"/>
                <a:ea typeface="Cambria"/>
                <a:cs typeface="+mn-cs"/>
              </a:rPr>
              <a:t> Chathurika</a:t>
            </a:r>
            <a:endParaRPr lang="en-US" kern="1200">
              <a:latin typeface="+mn-lt"/>
              <a:ea typeface="Cambria"/>
              <a:cs typeface="Calibri"/>
            </a:endParaRPr>
          </a:p>
          <a:p>
            <a:pPr algn="l">
              <a:spcBef>
                <a:spcPts val="620"/>
              </a:spcBef>
            </a:pPr>
            <a:r>
              <a:rPr lang="en-US" b="1">
                <a:ea typeface="Cambria"/>
                <a:cs typeface="Calibri"/>
              </a:rPr>
              <a:t>External Supervisor :</a:t>
            </a:r>
            <a:r>
              <a:rPr lang="en-US">
                <a:ea typeface="Cambria"/>
                <a:cs typeface="Calibri"/>
              </a:rPr>
              <a:t> Dr Susith Athukorala </a:t>
            </a:r>
          </a:p>
          <a:p>
            <a:pPr algn="l"/>
            <a:endParaRPr lang="en-US" b="1">
              <a:ea typeface="Cambria"/>
              <a:cs typeface="Calibri"/>
            </a:endParaRPr>
          </a:p>
        </p:txBody>
      </p:sp>
      <p:graphicFrame>
        <p:nvGraphicFramePr>
          <p:cNvPr id="2" name="Table 2">
            <a:extLst>
              <a:ext uri="{FF2B5EF4-FFF2-40B4-BE49-F238E27FC236}">
                <a16:creationId xmlns:a16="http://schemas.microsoft.com/office/drawing/2014/main" id="{5BF1B3C2-8A3E-4C38-E0FE-916615F0812C}"/>
              </a:ext>
            </a:extLst>
          </p:cNvPr>
          <p:cNvGraphicFramePr>
            <a:graphicFrameLocks noGrp="1"/>
          </p:cNvGraphicFramePr>
          <p:nvPr>
            <p:extLst>
              <p:ext uri="{D42A27DB-BD31-4B8C-83A1-F6EECF244321}">
                <p14:modId xmlns:p14="http://schemas.microsoft.com/office/powerpoint/2010/main" val="3665672545"/>
              </p:ext>
            </p:extLst>
          </p:nvPr>
        </p:nvGraphicFramePr>
        <p:xfrm>
          <a:off x="4583545" y="2135909"/>
          <a:ext cx="6813557" cy="3735378"/>
        </p:xfrm>
        <a:graphic>
          <a:graphicData uri="http://schemas.openxmlformats.org/drawingml/2006/table">
            <a:tbl>
              <a:tblPr firstRow="1" bandRow="1">
                <a:tableStyleId>{5C22544A-7EE6-4342-B048-85BDC9FD1C3A}</a:tableStyleId>
              </a:tblPr>
              <a:tblGrid>
                <a:gridCol w="2563518">
                  <a:extLst>
                    <a:ext uri="{9D8B030D-6E8A-4147-A177-3AD203B41FA5}">
                      <a16:colId xmlns:a16="http://schemas.microsoft.com/office/drawing/2014/main" val="3194224472"/>
                    </a:ext>
                  </a:extLst>
                </a:gridCol>
                <a:gridCol w="1978853">
                  <a:extLst>
                    <a:ext uri="{9D8B030D-6E8A-4147-A177-3AD203B41FA5}">
                      <a16:colId xmlns:a16="http://schemas.microsoft.com/office/drawing/2014/main" val="2006366530"/>
                    </a:ext>
                  </a:extLst>
                </a:gridCol>
                <a:gridCol w="2271186">
                  <a:extLst>
                    <a:ext uri="{9D8B030D-6E8A-4147-A177-3AD203B41FA5}">
                      <a16:colId xmlns:a16="http://schemas.microsoft.com/office/drawing/2014/main" val="2541761282"/>
                    </a:ext>
                  </a:extLst>
                </a:gridCol>
              </a:tblGrid>
              <a:tr h="648148">
                <a:tc>
                  <a:txBody>
                    <a:bodyPr/>
                    <a:lstStyle/>
                    <a:p>
                      <a:pPr algn="ctr"/>
                      <a:r>
                        <a:rPr lang="en-US"/>
                        <a:t>Student Name</a:t>
                      </a:r>
                    </a:p>
                  </a:txBody>
                  <a:tcPr/>
                </a:tc>
                <a:tc>
                  <a:txBody>
                    <a:bodyPr/>
                    <a:lstStyle/>
                    <a:p>
                      <a:pPr algn="ctr"/>
                      <a:r>
                        <a:rPr lang="en-US"/>
                        <a:t>Student ID</a:t>
                      </a:r>
                    </a:p>
                  </a:txBody>
                  <a:tcPr/>
                </a:tc>
                <a:tc>
                  <a:txBody>
                    <a:bodyPr/>
                    <a:lstStyle/>
                    <a:p>
                      <a:pPr lvl="0" algn="ctr">
                        <a:buNone/>
                      </a:pPr>
                      <a:r>
                        <a:rPr lang="en-US" sz="1800" b="1" i="0" u="none" strike="noStrike" baseline="0" noProof="0">
                          <a:solidFill>
                            <a:srgbClr val="FFFFFF"/>
                          </a:solidFill>
                          <a:latin typeface="Cambria"/>
                        </a:rPr>
                        <a:t>Specialization</a:t>
                      </a:r>
                    </a:p>
                  </a:txBody>
                  <a:tcPr/>
                </a:tc>
                <a:extLst>
                  <a:ext uri="{0D108BD9-81ED-4DB2-BD59-A6C34878D82A}">
                    <a16:rowId xmlns:a16="http://schemas.microsoft.com/office/drawing/2014/main" val="2958821531"/>
                  </a:ext>
                </a:extLst>
              </a:tr>
              <a:tr h="955165">
                <a:tc>
                  <a:txBody>
                    <a:bodyPr/>
                    <a:lstStyle/>
                    <a:p>
                      <a:pPr lvl="0" algn="ctr">
                        <a:lnSpc>
                          <a:spcPct val="100000"/>
                        </a:lnSpc>
                        <a:spcBef>
                          <a:spcPts val="0"/>
                        </a:spcBef>
                        <a:spcAft>
                          <a:spcPts val="0"/>
                        </a:spcAft>
                        <a:buNone/>
                      </a:pPr>
                      <a:r>
                        <a:rPr lang="en-US" sz="1800" b="1" i="0" u="none" strike="noStrike" noProof="0" err="1">
                          <a:solidFill>
                            <a:srgbClr val="000000"/>
                          </a:solidFill>
                          <a:latin typeface="Calibri"/>
                        </a:rPr>
                        <a:t>Dewantha</a:t>
                      </a:r>
                      <a:r>
                        <a:rPr lang="en-US" sz="1800" b="1" i="0" u="none" strike="noStrike" noProof="0">
                          <a:solidFill>
                            <a:srgbClr val="000000"/>
                          </a:solidFill>
                          <a:latin typeface="Calibri"/>
                        </a:rPr>
                        <a:t> A. A. A. R</a:t>
                      </a:r>
                      <a:r>
                        <a:rPr lang="en-US" sz="1800" b="1" i="0" u="none" strike="noStrike" noProof="0">
                          <a:latin typeface="Calibri"/>
                        </a:rPr>
                        <a:t>. S.</a:t>
                      </a:r>
                      <a:endParaRPr lang="en-US" sz="1800">
                        <a:latin typeface="Calibri"/>
                      </a:endParaRPr>
                    </a:p>
                    <a:p>
                      <a:pPr lvl="0" algn="ctr">
                        <a:buNone/>
                      </a:pPr>
                      <a:r>
                        <a:rPr lang="en-US" sz="1800" b="0" i="0" u="none" strike="noStrike" noProof="0">
                          <a:solidFill>
                            <a:schemeClr val="tx1"/>
                          </a:solidFill>
                          <a:latin typeface="Calibri"/>
                        </a:rPr>
                        <a:t>(Group Leader)</a:t>
                      </a:r>
                      <a:endParaRPr lang="en-US" sz="1800">
                        <a:solidFill>
                          <a:schemeClr val="tx1"/>
                        </a:solidFill>
                        <a:latin typeface="Calibri"/>
                      </a:endParaRPr>
                    </a:p>
                  </a:txBody>
                  <a:tcPr/>
                </a:tc>
                <a:tc>
                  <a:txBody>
                    <a:bodyPr/>
                    <a:lstStyle/>
                    <a:p>
                      <a:pPr lvl="0" algn="ctr">
                        <a:buNone/>
                      </a:pPr>
                      <a:r>
                        <a:rPr lang="en-US" sz="1800" b="1" i="0" u="none" strike="noStrike" noProof="0">
                          <a:solidFill>
                            <a:srgbClr val="000000"/>
                          </a:solidFill>
                          <a:latin typeface="Calibri"/>
                        </a:rPr>
                        <a:t>IT20618186</a:t>
                      </a:r>
                      <a:endParaRPr lang="en-US" sz="1800">
                        <a:latin typeface="Calibri"/>
                      </a:endParaRPr>
                    </a:p>
                  </a:txBody>
                  <a:tcPr/>
                </a:tc>
                <a:tc>
                  <a:txBody>
                    <a:bodyPr/>
                    <a:lstStyle/>
                    <a:p>
                      <a:pPr lvl="0" algn="ctr">
                        <a:buNone/>
                      </a:pPr>
                      <a:r>
                        <a:rPr lang="en-US" sz="1800">
                          <a:latin typeface="Calibri"/>
                        </a:rPr>
                        <a:t>IT</a:t>
                      </a:r>
                    </a:p>
                  </a:txBody>
                  <a:tcPr/>
                </a:tc>
                <a:extLst>
                  <a:ext uri="{0D108BD9-81ED-4DB2-BD59-A6C34878D82A}">
                    <a16:rowId xmlns:a16="http://schemas.microsoft.com/office/drawing/2014/main" val="1231790498"/>
                  </a:ext>
                </a:extLst>
              </a:tr>
              <a:tr h="648148">
                <a:tc>
                  <a:txBody>
                    <a:bodyPr/>
                    <a:lstStyle/>
                    <a:p>
                      <a:pPr lvl="0" algn="ctr">
                        <a:buNone/>
                      </a:pPr>
                      <a:r>
                        <a:rPr lang="en-US" sz="1800" b="1" i="0" u="none" strike="noStrike" noProof="0" err="1">
                          <a:latin typeface="Calibri"/>
                        </a:rPr>
                        <a:t>Amaraweera</a:t>
                      </a:r>
                      <a:r>
                        <a:rPr lang="en-US" sz="1800" b="1" i="0" u="none" strike="noStrike" noProof="0">
                          <a:latin typeface="Calibri"/>
                        </a:rPr>
                        <a:t> O. G.</a:t>
                      </a:r>
                      <a:endParaRPr lang="en-US" sz="1800">
                        <a:latin typeface="Calibri"/>
                      </a:endParaRPr>
                    </a:p>
                  </a:txBody>
                  <a:tcPr/>
                </a:tc>
                <a:tc>
                  <a:txBody>
                    <a:bodyPr/>
                    <a:lstStyle/>
                    <a:p>
                      <a:pPr lvl="0" algn="ctr">
                        <a:buNone/>
                      </a:pPr>
                      <a:r>
                        <a:rPr lang="en-US" sz="1800" b="1" i="0" u="none" strike="noStrike" noProof="0">
                          <a:solidFill>
                            <a:srgbClr val="000000"/>
                          </a:solidFill>
                          <a:latin typeface="Calibri"/>
                        </a:rPr>
                        <a:t>IT20616588</a:t>
                      </a:r>
                      <a:endParaRPr lang="en-US" sz="1800">
                        <a:latin typeface="Calibri"/>
                      </a:endParaRPr>
                    </a:p>
                  </a:txBody>
                  <a:tcPr/>
                </a:tc>
                <a:tc>
                  <a:txBody>
                    <a:bodyPr/>
                    <a:lstStyle/>
                    <a:p>
                      <a:pPr lvl="0" algn="ctr">
                        <a:buNone/>
                      </a:pPr>
                      <a:r>
                        <a:rPr lang="en-US" sz="1800">
                          <a:latin typeface="Calibri"/>
                        </a:rPr>
                        <a:t>SE</a:t>
                      </a:r>
                    </a:p>
                  </a:txBody>
                  <a:tcPr/>
                </a:tc>
                <a:extLst>
                  <a:ext uri="{0D108BD9-81ED-4DB2-BD59-A6C34878D82A}">
                    <a16:rowId xmlns:a16="http://schemas.microsoft.com/office/drawing/2014/main" val="4052395421"/>
                  </a:ext>
                </a:extLst>
              </a:tr>
              <a:tr h="835769">
                <a:tc>
                  <a:txBody>
                    <a:bodyPr/>
                    <a:lstStyle/>
                    <a:p>
                      <a:pPr lvl="0" algn="ctr">
                        <a:buNone/>
                      </a:pPr>
                      <a:r>
                        <a:rPr lang="en-US" sz="1800" b="1" i="0" u="none" strike="noStrike" noProof="0">
                          <a:latin typeface="Calibri"/>
                        </a:rPr>
                        <a:t>Jayasekara J. M. P. N. K.</a:t>
                      </a:r>
                      <a:endParaRPr lang="en-US" sz="1800">
                        <a:latin typeface="Calibri"/>
                      </a:endParaRPr>
                    </a:p>
                  </a:txBody>
                  <a:tcPr/>
                </a:tc>
                <a:tc>
                  <a:txBody>
                    <a:bodyPr/>
                    <a:lstStyle/>
                    <a:p>
                      <a:pPr lvl="0" algn="ctr">
                        <a:buNone/>
                      </a:pPr>
                      <a:r>
                        <a:rPr lang="en-US" sz="1800" b="1" i="0" u="none" strike="noStrike" noProof="0">
                          <a:solidFill>
                            <a:srgbClr val="000000"/>
                          </a:solidFill>
                          <a:latin typeface="Calibri"/>
                        </a:rPr>
                        <a:t>IT20623418</a:t>
                      </a:r>
                      <a:endParaRPr lang="en-US" sz="1800">
                        <a:latin typeface="Calibri"/>
                      </a:endParaRPr>
                    </a:p>
                  </a:txBody>
                  <a:tcPr/>
                </a:tc>
                <a:tc>
                  <a:txBody>
                    <a:bodyPr/>
                    <a:lstStyle/>
                    <a:p>
                      <a:pPr lvl="0" algn="ctr">
                        <a:buNone/>
                      </a:pPr>
                      <a:r>
                        <a:rPr lang="en-US" sz="1800">
                          <a:latin typeface="Calibri"/>
                        </a:rPr>
                        <a:t>SE</a:t>
                      </a:r>
                    </a:p>
                  </a:txBody>
                  <a:tcPr/>
                </a:tc>
                <a:extLst>
                  <a:ext uri="{0D108BD9-81ED-4DB2-BD59-A6C34878D82A}">
                    <a16:rowId xmlns:a16="http://schemas.microsoft.com/office/drawing/2014/main" val="2104929465"/>
                  </a:ext>
                </a:extLst>
              </a:tr>
              <a:tr h="648148">
                <a:tc>
                  <a:txBody>
                    <a:bodyPr/>
                    <a:lstStyle/>
                    <a:p>
                      <a:pPr lvl="0" algn="ctr">
                        <a:buNone/>
                      </a:pPr>
                      <a:r>
                        <a:rPr lang="en-US" sz="1800" b="1" i="0" u="none" strike="noStrike" noProof="0">
                          <a:solidFill>
                            <a:srgbClr val="000000"/>
                          </a:solidFill>
                          <a:latin typeface="Calibri"/>
                        </a:rPr>
                        <a:t>Lakshan J. A. T.</a:t>
                      </a:r>
                      <a:endParaRPr lang="en-US" sz="1800">
                        <a:latin typeface="Calibri"/>
                      </a:endParaRPr>
                    </a:p>
                  </a:txBody>
                  <a:tcPr/>
                </a:tc>
                <a:tc>
                  <a:txBody>
                    <a:bodyPr/>
                    <a:lstStyle/>
                    <a:p>
                      <a:pPr lvl="0" algn="ctr">
                        <a:buNone/>
                      </a:pPr>
                      <a:r>
                        <a:rPr lang="en-US" sz="1800" b="1" i="0" u="none" strike="noStrike" noProof="0">
                          <a:solidFill>
                            <a:srgbClr val="000000"/>
                          </a:solidFill>
                          <a:latin typeface="Calibri"/>
                        </a:rPr>
                        <a:t>IT20642150</a:t>
                      </a:r>
                      <a:endParaRPr lang="en-US" sz="1800">
                        <a:latin typeface="Calibri"/>
                      </a:endParaRPr>
                    </a:p>
                  </a:txBody>
                  <a:tcPr/>
                </a:tc>
                <a:tc>
                  <a:txBody>
                    <a:bodyPr/>
                    <a:lstStyle/>
                    <a:p>
                      <a:pPr lvl="0" algn="ctr">
                        <a:buNone/>
                      </a:pPr>
                      <a:r>
                        <a:rPr lang="en-US" sz="1800">
                          <a:latin typeface="Calibri"/>
                        </a:rPr>
                        <a:t>IT</a:t>
                      </a:r>
                    </a:p>
                  </a:txBody>
                  <a:tcPr/>
                </a:tc>
                <a:extLst>
                  <a:ext uri="{0D108BD9-81ED-4DB2-BD59-A6C34878D82A}">
                    <a16:rowId xmlns:a16="http://schemas.microsoft.com/office/drawing/2014/main" val="944991978"/>
                  </a:ext>
                </a:extLst>
              </a:tr>
            </a:tbl>
          </a:graphicData>
        </a:graphic>
      </p:graphicFrame>
      <p:pic>
        <p:nvPicPr>
          <p:cNvPr id="13" name="Picture 13" descr="A group of people working on letters&#10;&#10;Description automatically generated">
            <a:extLst>
              <a:ext uri="{FF2B5EF4-FFF2-40B4-BE49-F238E27FC236}">
                <a16:creationId xmlns:a16="http://schemas.microsoft.com/office/drawing/2014/main" id="{4E5B5FF8-C35C-59AA-9909-73C165350021}"/>
              </a:ext>
            </a:extLst>
          </p:cNvPr>
          <p:cNvPicPr>
            <a:picLocks noChangeAspect="1"/>
          </p:cNvPicPr>
          <p:nvPr/>
        </p:nvPicPr>
        <p:blipFill>
          <a:blip r:embed="rId2"/>
          <a:stretch>
            <a:fillRect/>
          </a:stretch>
        </p:blipFill>
        <p:spPr>
          <a:xfrm>
            <a:off x="375779" y="3098490"/>
            <a:ext cx="3287468" cy="2681145"/>
          </a:xfrm>
          <a:prstGeom prst="rect">
            <a:avLst/>
          </a:prstGeom>
        </p:spPr>
      </p:pic>
    </p:spTree>
    <p:extLst>
      <p:ext uri="{BB962C8B-B14F-4D97-AF65-F5344CB8AC3E}">
        <p14:creationId xmlns:p14="http://schemas.microsoft.com/office/powerpoint/2010/main" val="362733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Gap</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932184" y="1542326"/>
            <a:ext cx="8322257" cy="3335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2288871" y="2241590"/>
            <a:ext cx="761288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mbria"/>
              </a:rPr>
              <a:t>There is no proper system to save patient medical data in Sri Lankan hospitals besides a barcode system.</a:t>
            </a:r>
          </a:p>
          <a:p>
            <a:pPr algn="ctr"/>
            <a:endParaRPr lang="en-US" sz="2400">
              <a:ea typeface="Cambria"/>
            </a:endParaRPr>
          </a:p>
          <a:p>
            <a:pPr algn="ctr"/>
            <a:r>
              <a:rPr lang="en-US" sz="2400">
                <a:ea typeface="Cambria"/>
              </a:rPr>
              <a:t>Besides a </a:t>
            </a:r>
            <a:r>
              <a:rPr lang="en-US" sz="2400" err="1"/>
              <a:t>Nutrician</a:t>
            </a:r>
            <a:r>
              <a:rPr lang="en-US" sz="2400">
                <a:ea typeface="Cambria"/>
              </a:rPr>
              <a:t>, there is no one to guide patients for better diet plans.</a:t>
            </a:r>
          </a:p>
        </p:txBody>
      </p:sp>
      <p:sp>
        <p:nvSpPr>
          <p:cNvPr id="3" name="Rectangle 2">
            <a:extLst>
              <a:ext uri="{FF2B5EF4-FFF2-40B4-BE49-F238E27FC236}">
                <a16:creationId xmlns:a16="http://schemas.microsoft.com/office/drawing/2014/main" id="{2FA38833-0CBA-1EA3-A7F7-438B3AEA35F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71823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Problem</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239457" y="1542326"/>
            <a:ext cx="9727504" cy="42258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1507079" y="3053071"/>
            <a:ext cx="5376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mbria"/>
              </a:rPr>
              <a:t>How to increase the number of patient that a single doctor can examine within a day.</a:t>
            </a:r>
            <a:endParaRPr lang="en-US"/>
          </a:p>
        </p:txBody>
      </p:sp>
      <p:sp>
        <p:nvSpPr>
          <p:cNvPr id="3" name="Rectangle 2">
            <a:extLst>
              <a:ext uri="{FF2B5EF4-FFF2-40B4-BE49-F238E27FC236}">
                <a16:creationId xmlns:a16="http://schemas.microsoft.com/office/drawing/2014/main" id="{2FA38833-0CBA-1EA3-A7F7-438B3AEA35F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pic>
        <p:nvPicPr>
          <p:cNvPr id="6" name="Picture 2" descr="A person leaning on a red question mark&#10;&#10;Description automatically generated">
            <a:extLst>
              <a:ext uri="{FF2B5EF4-FFF2-40B4-BE49-F238E27FC236}">
                <a16:creationId xmlns:a16="http://schemas.microsoft.com/office/drawing/2014/main" id="{097E65EC-073E-0890-D2BF-3C12A6440BBF}"/>
              </a:ext>
            </a:extLst>
          </p:cNvPr>
          <p:cNvPicPr>
            <a:picLocks noChangeAspect="1"/>
          </p:cNvPicPr>
          <p:nvPr/>
        </p:nvPicPr>
        <p:blipFill>
          <a:blip r:embed="rId2"/>
          <a:stretch>
            <a:fillRect/>
          </a:stretch>
        </p:blipFill>
        <p:spPr>
          <a:xfrm>
            <a:off x="7140006" y="2037465"/>
            <a:ext cx="3224976" cy="3234383"/>
          </a:xfrm>
          <a:prstGeom prst="rect">
            <a:avLst/>
          </a:prstGeom>
        </p:spPr>
      </p:pic>
    </p:spTree>
    <p:extLst>
      <p:ext uri="{BB962C8B-B14F-4D97-AF65-F5344CB8AC3E}">
        <p14:creationId xmlns:p14="http://schemas.microsoft.com/office/powerpoint/2010/main" val="286380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Specific Objective</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973667"/>
            <a:ext cx="11782961" cy="1479847"/>
          </a:xfrm>
        </p:spPr>
        <p:txBody>
          <a:bodyPr vert="horz" lIns="91440" tIns="45720" rIns="91440" bIns="45720" rtlCol="0" anchor="t">
            <a:normAutofit lnSpcReduction="10000"/>
          </a:bodyPr>
          <a:lstStyle/>
          <a:p>
            <a:pPr marL="0" indent="0">
              <a:buNone/>
            </a:pPr>
            <a:endParaRPr lang="en-US">
              <a:ea typeface="Cambria"/>
            </a:endParaRPr>
          </a:p>
          <a:p>
            <a:pPr lvl="1"/>
            <a:r>
              <a:rPr lang="en-US">
                <a:ea typeface="Cambria"/>
              </a:rPr>
              <a:t>To reduce the time a doctor spends with a single patient, so he can examine more patient in short amount of time.</a:t>
            </a:r>
          </a:p>
          <a:p>
            <a:pPr lvl="1"/>
            <a:endParaRPr lang="en-US">
              <a:highlight>
                <a:srgbClr val="FFFF00"/>
              </a:highlight>
              <a:ea typeface="Cambria"/>
            </a:endParaRPr>
          </a:p>
        </p:txBody>
      </p:sp>
      <p:sp>
        <p:nvSpPr>
          <p:cNvPr id="3" name="Rectangle 2">
            <a:extLst>
              <a:ext uri="{FF2B5EF4-FFF2-40B4-BE49-F238E27FC236}">
                <a16:creationId xmlns:a16="http://schemas.microsoft.com/office/drawing/2014/main" id="{7966D4BD-59FC-4001-9F6F-A0599086666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207612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Sub Objectives</a:t>
            </a:r>
            <a:br>
              <a:rPr lang="en-US" sz="3600" b="1"/>
            </a:br>
            <a:endParaRPr lang="en-US" sz="3600" b="1"/>
          </a:p>
        </p:txBody>
      </p:sp>
      <p:sp>
        <p:nvSpPr>
          <p:cNvPr id="3" name="Rectangle 2">
            <a:extLst>
              <a:ext uri="{FF2B5EF4-FFF2-40B4-BE49-F238E27FC236}">
                <a16:creationId xmlns:a16="http://schemas.microsoft.com/office/drawing/2014/main" id="{7966D4BD-59FC-4001-9F6F-A0599086666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
        <p:nvSpPr>
          <p:cNvPr id="8" name="Content Placeholder 5">
            <a:extLst>
              <a:ext uri="{FF2B5EF4-FFF2-40B4-BE49-F238E27FC236}">
                <a16:creationId xmlns:a16="http://schemas.microsoft.com/office/drawing/2014/main" id="{AB551A19-CA6D-E3DD-D075-1BDA23CF4F33}"/>
              </a:ext>
            </a:extLst>
          </p:cNvPr>
          <p:cNvSpPr txBox="1">
            <a:spLocks/>
          </p:cNvSpPr>
          <p:nvPr/>
        </p:nvSpPr>
        <p:spPr>
          <a:xfrm>
            <a:off x="308758" y="932542"/>
            <a:ext cx="11773065" cy="3455279"/>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ea typeface="Cambria"/>
            </a:endParaRPr>
          </a:p>
          <a:p>
            <a:pPr lvl="1"/>
            <a:r>
              <a:rPr lang="en-US">
                <a:ea typeface="Cambria"/>
              </a:rPr>
              <a:t>Database patient data and get them to a QR code.</a:t>
            </a:r>
          </a:p>
          <a:p>
            <a:pPr lvl="1"/>
            <a:r>
              <a:rPr lang="en-US">
                <a:ea typeface="Cambria"/>
              </a:rPr>
              <a:t>Developing mobile app for patients.</a:t>
            </a:r>
          </a:p>
          <a:p>
            <a:pPr lvl="1"/>
            <a:r>
              <a:rPr lang="en-US">
                <a:ea typeface="Cambria"/>
              </a:rPr>
              <a:t>Building a diet planning algorithm.</a:t>
            </a:r>
          </a:p>
          <a:p>
            <a:pPr lvl="1"/>
            <a:r>
              <a:rPr lang="en-US">
                <a:ea typeface="Cambria"/>
              </a:rPr>
              <a:t>Analyze reports, other data and give a simple diet plan unique to a patient.</a:t>
            </a:r>
          </a:p>
          <a:p>
            <a:pPr lvl="1"/>
            <a:endParaRPr lang="en-US">
              <a:ea typeface="Cambria"/>
            </a:endParaRPr>
          </a:p>
        </p:txBody>
      </p:sp>
    </p:spTree>
    <p:extLst>
      <p:ext uri="{BB962C8B-B14F-4D97-AF65-F5344CB8AC3E}">
        <p14:creationId xmlns:p14="http://schemas.microsoft.com/office/powerpoint/2010/main" val="129954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629395" y="2501733"/>
            <a:ext cx="6181767" cy="1118734"/>
          </a:xfrm>
        </p:spPr>
        <p:txBody>
          <a:bodyPr>
            <a:normAutofit/>
          </a:bodyPr>
          <a:lstStyle/>
          <a:p>
            <a:r>
              <a:rPr lang="en-US" sz="6000" b="1">
                <a:latin typeface="Adobe Devanagari"/>
              </a:rPr>
              <a:t>Methodology</a:t>
            </a:r>
          </a:p>
        </p:txBody>
      </p:sp>
      <p:pic>
        <p:nvPicPr>
          <p:cNvPr id="2" name="Picture 2" descr="A colorful arrows and a gear&#10;&#10;Description automatically generated">
            <a:extLst>
              <a:ext uri="{FF2B5EF4-FFF2-40B4-BE49-F238E27FC236}">
                <a16:creationId xmlns:a16="http://schemas.microsoft.com/office/drawing/2014/main" id="{E20179DF-D9A0-ED9B-8E1A-633DBA8176BA}"/>
              </a:ext>
            </a:extLst>
          </p:cNvPr>
          <p:cNvPicPr>
            <a:picLocks noChangeAspect="1"/>
          </p:cNvPicPr>
          <p:nvPr/>
        </p:nvPicPr>
        <p:blipFill>
          <a:blip r:embed="rId2"/>
          <a:stretch>
            <a:fillRect/>
          </a:stretch>
        </p:blipFill>
        <p:spPr>
          <a:xfrm>
            <a:off x="1885866" y="1783608"/>
            <a:ext cx="2743200" cy="2743200"/>
          </a:xfrm>
          <a:prstGeom prst="rect">
            <a:avLst/>
          </a:prstGeom>
        </p:spPr>
      </p:pic>
      <p:sp>
        <p:nvSpPr>
          <p:cNvPr id="7" name="Rectangle 6">
            <a:extLst>
              <a:ext uri="{FF2B5EF4-FFF2-40B4-BE49-F238E27FC236}">
                <a16:creationId xmlns:a16="http://schemas.microsoft.com/office/drawing/2014/main" id="{D494F10B-527B-DE37-D06A-E0DD74B8638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94F10B-527B-DE37-D06A-E0DD74B8638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314207" y="520229"/>
            <a:ext cx="11684000" cy="501841"/>
          </a:xfrm>
        </p:spPr>
        <p:txBody>
          <a:bodyPr vert="horz" lIns="91440" tIns="45720" rIns="91440" bIns="45720" rtlCol="0" anchor="ctr">
            <a:noAutofit/>
          </a:bodyPr>
          <a:lstStyle/>
          <a:p>
            <a:r>
              <a:rPr lang="en-US" sz="3600" b="1">
                <a:latin typeface="Adobe Devanagari"/>
              </a:rPr>
              <a:t>System Diagram</a:t>
            </a:r>
            <a:br>
              <a:rPr lang="en-US" sz="3600" b="1"/>
            </a:br>
            <a:endParaRPr lang="en-US" sz="3600" b="1"/>
          </a:p>
        </p:txBody>
      </p:sp>
      <p:pic>
        <p:nvPicPr>
          <p:cNvPr id="2" name="Picture 2" descr="A diagram of a patient records&#10;&#10;Description automatically generated">
            <a:extLst>
              <a:ext uri="{FF2B5EF4-FFF2-40B4-BE49-F238E27FC236}">
                <a16:creationId xmlns:a16="http://schemas.microsoft.com/office/drawing/2014/main" id="{DB1D1648-556F-5792-746F-19BEE7527CEF}"/>
              </a:ext>
            </a:extLst>
          </p:cNvPr>
          <p:cNvPicPr>
            <a:picLocks noChangeAspect="1"/>
          </p:cNvPicPr>
          <p:nvPr/>
        </p:nvPicPr>
        <p:blipFill>
          <a:blip r:embed="rId2"/>
          <a:stretch>
            <a:fillRect/>
          </a:stretch>
        </p:blipFill>
        <p:spPr>
          <a:xfrm>
            <a:off x="2504251" y="1116982"/>
            <a:ext cx="7305792" cy="4633443"/>
          </a:xfrm>
          <a:prstGeom prst="rect">
            <a:avLst/>
          </a:prstGeom>
        </p:spPr>
      </p:pic>
    </p:spTree>
    <p:extLst>
      <p:ext uri="{BB962C8B-B14F-4D97-AF65-F5344CB8AC3E}">
        <p14:creationId xmlns:p14="http://schemas.microsoft.com/office/powerpoint/2010/main" val="157539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B113D3-380B-5FA5-510A-AA48BF594A88}"/>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Tools and Technologies</a:t>
            </a:r>
            <a:br>
              <a:rPr lang="en-US" sz="3600" b="1"/>
            </a:br>
            <a:endParaRPr lang="en-US" sz="3600" b="1"/>
          </a:p>
        </p:txBody>
      </p:sp>
      <p:sp>
        <p:nvSpPr>
          <p:cNvPr id="3" name="Content Placeholder 2">
            <a:extLst>
              <a:ext uri="{FF2B5EF4-FFF2-40B4-BE49-F238E27FC236}">
                <a16:creationId xmlns:a16="http://schemas.microsoft.com/office/drawing/2014/main" id="{C982D55B-659D-07A1-88DA-E9EFB1033D80}"/>
              </a:ext>
            </a:extLst>
          </p:cNvPr>
          <p:cNvSpPr>
            <a:spLocks noGrp="1"/>
          </p:cNvSpPr>
          <p:nvPr>
            <p:ph idx="1"/>
          </p:nvPr>
        </p:nvSpPr>
        <p:spPr/>
        <p:txBody>
          <a:bodyPr vert="horz" lIns="91440" tIns="45720" rIns="91440" bIns="45720" rtlCol="0" anchor="t">
            <a:normAutofit/>
          </a:bodyPr>
          <a:lstStyle/>
          <a:p>
            <a:pPr marL="0" indent="0">
              <a:buNone/>
            </a:pPr>
            <a:r>
              <a:rPr lang="en-US" b="1">
                <a:ea typeface="Cambria"/>
              </a:rPr>
              <a:t>Technologies:-</a:t>
            </a:r>
            <a:endParaRPr lang="en-US"/>
          </a:p>
          <a:p>
            <a:pPr lvl="2"/>
            <a:r>
              <a:rPr lang="en-US">
                <a:ea typeface="Cambria"/>
              </a:rPr>
              <a:t>Development – Python, </a:t>
            </a:r>
            <a:r>
              <a:rPr lang="en-US" err="1">
                <a:ea typeface="Cambria"/>
              </a:rPr>
              <a:t>ReactNative</a:t>
            </a:r>
            <a:r>
              <a:rPr lang="en-US">
                <a:ea typeface="Cambria"/>
              </a:rPr>
              <a:t>.</a:t>
            </a:r>
          </a:p>
          <a:p>
            <a:pPr lvl="2"/>
            <a:r>
              <a:rPr lang="en-US">
                <a:ea typeface="Cambria"/>
              </a:rPr>
              <a:t>Version </a:t>
            </a:r>
            <a:r>
              <a:rPr lang="en-US" err="1">
                <a:ea typeface="Cambria"/>
              </a:rPr>
              <a:t>Controlloing</a:t>
            </a:r>
            <a:r>
              <a:rPr lang="en-US">
                <a:ea typeface="Cambria"/>
              </a:rPr>
              <a:t> – </a:t>
            </a:r>
            <a:r>
              <a:rPr lang="en-US" err="1">
                <a:ea typeface="Cambria"/>
              </a:rPr>
              <a:t>Github</a:t>
            </a:r>
            <a:r>
              <a:rPr lang="en-US">
                <a:ea typeface="Cambria"/>
              </a:rPr>
              <a:t>.</a:t>
            </a:r>
          </a:p>
          <a:p>
            <a:pPr marL="0" indent="0">
              <a:buNone/>
            </a:pPr>
            <a:r>
              <a:rPr lang="en-US" b="1">
                <a:ea typeface="Cambria"/>
              </a:rPr>
              <a:t>Tools:-</a:t>
            </a:r>
          </a:p>
          <a:p>
            <a:pPr lvl="2"/>
            <a:r>
              <a:rPr lang="en-US" err="1">
                <a:ea typeface="Cambria"/>
              </a:rPr>
              <a:t>VsCode</a:t>
            </a:r>
            <a:endParaRPr lang="en-US">
              <a:ea typeface="Cambria"/>
            </a:endParaRPr>
          </a:p>
          <a:p>
            <a:pPr lvl="2"/>
            <a:r>
              <a:rPr lang="en-US">
                <a:ea typeface="Cambria"/>
              </a:rPr>
              <a:t>Python Libraries</a:t>
            </a:r>
          </a:p>
          <a:p>
            <a:pPr lvl="2"/>
            <a:r>
              <a:rPr lang="en-US" err="1">
                <a:ea typeface="Cambria"/>
              </a:rPr>
              <a:t>OpenRefine</a:t>
            </a:r>
            <a:endParaRPr lang="en-US" err="1"/>
          </a:p>
          <a:p>
            <a:pPr lvl="2"/>
            <a:r>
              <a:rPr lang="en-US">
                <a:ea typeface="Cambria"/>
              </a:rPr>
              <a:t>Google </a:t>
            </a:r>
            <a:r>
              <a:rPr lang="en-US" err="1">
                <a:ea typeface="Cambria"/>
              </a:rPr>
              <a:t>colab</a:t>
            </a:r>
          </a:p>
          <a:p>
            <a:pPr marL="0" indent="0">
              <a:buNone/>
            </a:pPr>
            <a:r>
              <a:rPr lang="en-US" b="1">
                <a:ea typeface="Cambria"/>
              </a:rPr>
              <a:t>Algorithm:-</a:t>
            </a:r>
          </a:p>
          <a:p>
            <a:pPr lvl="2"/>
            <a:r>
              <a:rPr lang="en-US">
                <a:ea typeface="+mn-lt"/>
                <a:cs typeface="+mn-lt"/>
              </a:rPr>
              <a:t>Decision Trees and Random Forest</a:t>
            </a:r>
            <a:endParaRPr lang="en-US">
              <a:ea typeface="Cambria"/>
            </a:endParaRPr>
          </a:p>
        </p:txBody>
      </p:sp>
      <p:pic>
        <p:nvPicPr>
          <p:cNvPr id="2" name="Picture 3" descr="A blue and yellow snake logo&#10;&#10;Description automatically generated">
            <a:extLst>
              <a:ext uri="{FF2B5EF4-FFF2-40B4-BE49-F238E27FC236}">
                <a16:creationId xmlns:a16="http://schemas.microsoft.com/office/drawing/2014/main" id="{8470EF9A-B78C-278B-A797-AD999B55DD8D}"/>
              </a:ext>
            </a:extLst>
          </p:cNvPr>
          <p:cNvPicPr>
            <a:picLocks noChangeAspect="1"/>
          </p:cNvPicPr>
          <p:nvPr/>
        </p:nvPicPr>
        <p:blipFill>
          <a:blip r:embed="rId2"/>
          <a:stretch>
            <a:fillRect/>
          </a:stretch>
        </p:blipFill>
        <p:spPr>
          <a:xfrm>
            <a:off x="7192562" y="1415043"/>
            <a:ext cx="1054571" cy="1150529"/>
          </a:xfrm>
          <a:prstGeom prst="rect">
            <a:avLst/>
          </a:prstGeom>
        </p:spPr>
      </p:pic>
      <p:pic>
        <p:nvPicPr>
          <p:cNvPr id="4" name="Picture 5" descr="A blue and black symbol&#10;&#10;Description automatically generated">
            <a:extLst>
              <a:ext uri="{FF2B5EF4-FFF2-40B4-BE49-F238E27FC236}">
                <a16:creationId xmlns:a16="http://schemas.microsoft.com/office/drawing/2014/main" id="{735FFB60-AB9F-E9F6-AD49-78C09B0DEFDA}"/>
              </a:ext>
            </a:extLst>
          </p:cNvPr>
          <p:cNvPicPr>
            <a:picLocks noChangeAspect="1"/>
          </p:cNvPicPr>
          <p:nvPr/>
        </p:nvPicPr>
        <p:blipFill>
          <a:blip r:embed="rId3"/>
          <a:stretch>
            <a:fillRect/>
          </a:stretch>
        </p:blipFill>
        <p:spPr>
          <a:xfrm>
            <a:off x="9721443" y="640465"/>
            <a:ext cx="1429157" cy="1238116"/>
          </a:xfrm>
          <a:prstGeom prst="rect">
            <a:avLst/>
          </a:prstGeom>
        </p:spPr>
      </p:pic>
      <p:pic>
        <p:nvPicPr>
          <p:cNvPr id="6" name="Picture 6" descr="A blue logo with a black background&#10;&#10;Description automatically generated">
            <a:extLst>
              <a:ext uri="{FF2B5EF4-FFF2-40B4-BE49-F238E27FC236}">
                <a16:creationId xmlns:a16="http://schemas.microsoft.com/office/drawing/2014/main" id="{7A912B44-DBB7-F5F5-1192-03046B644B12}"/>
              </a:ext>
            </a:extLst>
          </p:cNvPr>
          <p:cNvPicPr>
            <a:picLocks noChangeAspect="1"/>
          </p:cNvPicPr>
          <p:nvPr/>
        </p:nvPicPr>
        <p:blipFill>
          <a:blip r:embed="rId4"/>
          <a:stretch>
            <a:fillRect/>
          </a:stretch>
        </p:blipFill>
        <p:spPr>
          <a:xfrm>
            <a:off x="8691333" y="2801011"/>
            <a:ext cx="999409" cy="997271"/>
          </a:xfrm>
          <a:prstGeom prst="rect">
            <a:avLst/>
          </a:prstGeom>
        </p:spPr>
      </p:pic>
      <p:pic>
        <p:nvPicPr>
          <p:cNvPr id="7" name="Picture 7" descr="A blue diamond with black text&#10;&#10;Description automatically generated">
            <a:extLst>
              <a:ext uri="{FF2B5EF4-FFF2-40B4-BE49-F238E27FC236}">
                <a16:creationId xmlns:a16="http://schemas.microsoft.com/office/drawing/2014/main" id="{1858E080-40AE-A8F0-6895-51E6C7CA5D02}"/>
              </a:ext>
            </a:extLst>
          </p:cNvPr>
          <p:cNvPicPr>
            <a:picLocks noChangeAspect="1"/>
          </p:cNvPicPr>
          <p:nvPr/>
        </p:nvPicPr>
        <p:blipFill>
          <a:blip r:embed="rId5"/>
          <a:stretch>
            <a:fillRect/>
          </a:stretch>
        </p:blipFill>
        <p:spPr>
          <a:xfrm>
            <a:off x="5315639" y="3248207"/>
            <a:ext cx="1612034" cy="1602509"/>
          </a:xfrm>
          <a:prstGeom prst="rect">
            <a:avLst/>
          </a:prstGeom>
        </p:spPr>
      </p:pic>
      <p:pic>
        <p:nvPicPr>
          <p:cNvPr id="8" name="Picture 8" descr="A black cat with a tail&#10;&#10;Description automatically generated">
            <a:extLst>
              <a:ext uri="{FF2B5EF4-FFF2-40B4-BE49-F238E27FC236}">
                <a16:creationId xmlns:a16="http://schemas.microsoft.com/office/drawing/2014/main" id="{F2567DED-6C7C-D1E6-6CC9-246E1FF6FF0A}"/>
              </a:ext>
            </a:extLst>
          </p:cNvPr>
          <p:cNvPicPr>
            <a:picLocks noChangeAspect="1"/>
          </p:cNvPicPr>
          <p:nvPr/>
        </p:nvPicPr>
        <p:blipFill>
          <a:blip r:embed="rId6"/>
          <a:stretch>
            <a:fillRect/>
          </a:stretch>
        </p:blipFill>
        <p:spPr>
          <a:xfrm>
            <a:off x="7693291" y="4902712"/>
            <a:ext cx="1082793" cy="1082793"/>
          </a:xfrm>
          <a:prstGeom prst="rect">
            <a:avLst/>
          </a:prstGeom>
        </p:spPr>
      </p:pic>
      <p:sp>
        <p:nvSpPr>
          <p:cNvPr id="10" name="Rectangle 9">
            <a:extLst>
              <a:ext uri="{FF2B5EF4-FFF2-40B4-BE49-F238E27FC236}">
                <a16:creationId xmlns:a16="http://schemas.microsoft.com/office/drawing/2014/main" id="{633BFD79-6365-A164-EA1E-06DCD2EF1D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pic>
        <p:nvPicPr>
          <p:cNvPr id="11" name="Picture 11" descr="A logo with orange circles&#10;&#10;Description automatically generated">
            <a:extLst>
              <a:ext uri="{FF2B5EF4-FFF2-40B4-BE49-F238E27FC236}">
                <a16:creationId xmlns:a16="http://schemas.microsoft.com/office/drawing/2014/main" id="{471C2228-E8CB-A41E-CFB2-31C9631CAF68}"/>
              </a:ext>
            </a:extLst>
          </p:cNvPr>
          <p:cNvPicPr>
            <a:picLocks noChangeAspect="1"/>
          </p:cNvPicPr>
          <p:nvPr/>
        </p:nvPicPr>
        <p:blipFill rotWithShape="1">
          <a:blip r:embed="rId7"/>
          <a:srcRect l="16955" t="14122" r="19031" b="13483"/>
          <a:stretch/>
        </p:blipFill>
        <p:spPr>
          <a:xfrm>
            <a:off x="9804518" y="4332462"/>
            <a:ext cx="1743834" cy="1213628"/>
          </a:xfrm>
          <a:prstGeom prst="rect">
            <a:avLst/>
          </a:prstGeom>
        </p:spPr>
      </p:pic>
    </p:spTree>
    <p:extLst>
      <p:ext uri="{BB962C8B-B14F-4D97-AF65-F5344CB8AC3E}">
        <p14:creationId xmlns:p14="http://schemas.microsoft.com/office/powerpoint/2010/main" val="1074031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Commercialization</a:t>
            </a:r>
            <a:endParaRPr lang="en-US"/>
          </a:p>
        </p:txBody>
      </p:sp>
      <p:sp>
        <p:nvSpPr>
          <p:cNvPr id="8" name="Content Placeholder 7">
            <a:extLst>
              <a:ext uri="{FF2B5EF4-FFF2-40B4-BE49-F238E27FC236}">
                <a16:creationId xmlns:a16="http://schemas.microsoft.com/office/drawing/2014/main" id="{3FEF7201-DE4A-F075-F54F-73F3608FBD2C}"/>
              </a:ext>
            </a:extLst>
          </p:cNvPr>
          <p:cNvSpPr>
            <a:spLocks noGrp="1"/>
          </p:cNvSpPr>
          <p:nvPr>
            <p:ph idx="1"/>
          </p:nvPr>
        </p:nvSpPr>
        <p:spPr>
          <a:xfrm>
            <a:off x="351837" y="1905001"/>
            <a:ext cx="7488297" cy="2462858"/>
          </a:xfrm>
        </p:spPr>
        <p:txBody>
          <a:bodyPr vert="horz" lIns="91440" tIns="45720" rIns="91440" bIns="45720" rtlCol="0" anchor="t">
            <a:normAutofit/>
          </a:bodyPr>
          <a:lstStyle/>
          <a:p>
            <a:r>
              <a:rPr lang="en-US" sz="2000">
                <a:solidFill>
                  <a:schemeClr val="tx1">
                    <a:lumMod val="75000"/>
                    <a:lumOff val="25000"/>
                  </a:schemeClr>
                </a:solidFill>
                <a:ea typeface="+mn-lt"/>
                <a:cs typeface="+mn-lt"/>
              </a:rPr>
              <a:t>By developing machine learning algorithms, the app examine through the various medical details and give a unique diet plan for the unique patient.</a:t>
            </a:r>
          </a:p>
          <a:p>
            <a:r>
              <a:rPr lang="en-US" sz="2000">
                <a:solidFill>
                  <a:schemeClr val="tx1">
                    <a:lumMod val="75000"/>
                    <a:lumOff val="25000"/>
                  </a:schemeClr>
                </a:solidFill>
                <a:ea typeface="Cambria"/>
              </a:rPr>
              <a:t>Patients get reminders about their next clinic schedules.</a:t>
            </a:r>
          </a:p>
          <a:p>
            <a:r>
              <a:rPr lang="en-US" sz="2000">
                <a:solidFill>
                  <a:schemeClr val="tx1">
                    <a:lumMod val="75000"/>
                    <a:lumOff val="25000"/>
                  </a:schemeClr>
                </a:solidFill>
                <a:ea typeface="Cambria"/>
              </a:rPr>
              <a:t>A doctor can easily scan the QR code and get all the patient history which will save much time.</a:t>
            </a:r>
            <a:endParaRPr lang="en-US">
              <a:solidFill>
                <a:schemeClr val="tx1">
                  <a:lumMod val="75000"/>
                  <a:lumOff val="25000"/>
                </a:schemeClr>
              </a:solidFill>
            </a:endParaRPr>
          </a:p>
        </p:txBody>
      </p:sp>
      <p:pic>
        <p:nvPicPr>
          <p:cNvPr id="9" name="Picture 9" descr="A blue line drawing of a robot arm and a diagram&#10;&#10;Description automatically generated">
            <a:extLst>
              <a:ext uri="{FF2B5EF4-FFF2-40B4-BE49-F238E27FC236}">
                <a16:creationId xmlns:a16="http://schemas.microsoft.com/office/drawing/2014/main" id="{14AC2F66-F7D0-FF8D-B56B-BEEF08951F91}"/>
              </a:ext>
            </a:extLst>
          </p:cNvPr>
          <p:cNvPicPr>
            <a:picLocks noChangeAspect="1"/>
          </p:cNvPicPr>
          <p:nvPr/>
        </p:nvPicPr>
        <p:blipFill>
          <a:blip r:embed="rId2"/>
          <a:stretch>
            <a:fillRect/>
          </a:stretch>
        </p:blipFill>
        <p:spPr>
          <a:xfrm>
            <a:off x="7753585" y="1373927"/>
            <a:ext cx="3928533" cy="3517479"/>
          </a:xfrm>
          <a:prstGeom prst="rect">
            <a:avLst/>
          </a:prstGeom>
        </p:spPr>
      </p:pic>
      <p:sp>
        <p:nvSpPr>
          <p:cNvPr id="4" name="Rectangle 3">
            <a:extLst>
              <a:ext uri="{FF2B5EF4-FFF2-40B4-BE49-F238E27FC236}">
                <a16:creationId xmlns:a16="http://schemas.microsoft.com/office/drawing/2014/main" id="{2CBE123C-844C-95BD-807C-E0C54677DD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948974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AA952CF-DAE4-A2BC-E270-BFA16C0B5ADB}"/>
              </a:ext>
            </a:extLst>
          </p:cNvPr>
          <p:cNvSpPr>
            <a:spLocks noGrp="1"/>
          </p:cNvSpPr>
          <p:nvPr>
            <p:ph type="title"/>
          </p:nvPr>
        </p:nvSpPr>
        <p:spPr>
          <a:xfrm>
            <a:off x="963084" y="2987178"/>
            <a:ext cx="10363200" cy="1362075"/>
          </a:xfrm>
        </p:spPr>
        <p:txBody>
          <a:bodyPr/>
          <a:lstStyle/>
          <a:p>
            <a:pPr algn="ctr"/>
            <a:r>
              <a:rPr lang="en-US">
                <a:latin typeface="Adobe Devanagari"/>
              </a:rPr>
              <a:t>It20642150 | LAKSHAN J.A.T.</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400">
                <a:ea typeface="Cambria"/>
              </a:rPr>
              <a:t>BSc (Hons) in Information Technology</a:t>
            </a:r>
          </a:p>
          <a:p>
            <a:pPr algn="ctr"/>
            <a:r>
              <a:rPr lang="en-US" sz="2400">
                <a:ea typeface="Cambria"/>
              </a:rPr>
              <a:t>Specializing in Information Technology</a:t>
            </a:r>
          </a:p>
          <a:p>
            <a:pPr algn="ctr"/>
            <a:endParaRPr lang="en-US" sz="2400">
              <a:ea typeface="Cambria"/>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pic>
        <p:nvPicPr>
          <p:cNvPr id="2" name="Picture 4" descr="A person with dark hair&#10;&#10;Description automatically generated">
            <a:extLst>
              <a:ext uri="{FF2B5EF4-FFF2-40B4-BE49-F238E27FC236}">
                <a16:creationId xmlns:a16="http://schemas.microsoft.com/office/drawing/2014/main" id="{54177D7D-5CA8-3696-690E-345D02147715}"/>
              </a:ext>
            </a:extLst>
          </p:cNvPr>
          <p:cNvPicPr>
            <a:picLocks noChangeAspect="1"/>
          </p:cNvPicPr>
          <p:nvPr/>
        </p:nvPicPr>
        <p:blipFill>
          <a:blip r:embed="rId2"/>
          <a:stretch>
            <a:fillRect/>
          </a:stretch>
        </p:blipFill>
        <p:spPr>
          <a:xfrm>
            <a:off x="10100269" y="111903"/>
            <a:ext cx="2090056" cy="2338526"/>
          </a:xfrm>
          <a:prstGeom prst="rect">
            <a:avLst/>
          </a:prstGeom>
        </p:spPr>
      </p:pic>
    </p:spTree>
    <p:extLst>
      <p:ext uri="{BB962C8B-B14F-4D97-AF65-F5344CB8AC3E}">
        <p14:creationId xmlns:p14="http://schemas.microsoft.com/office/powerpoint/2010/main" val="254119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INTRODUCTION BACKGROUND</a:t>
            </a:r>
            <a:endParaRPr lang="en-US" sz="2400"/>
          </a:p>
        </p:txBody>
      </p:sp>
      <p:sp>
        <p:nvSpPr>
          <p:cNvPr id="3" name="Text Placeholder 2">
            <a:extLst>
              <a:ext uri="{FF2B5EF4-FFF2-40B4-BE49-F238E27FC236}">
                <a16:creationId xmlns:a16="http://schemas.microsoft.com/office/drawing/2014/main" id="{275A1D21-02F2-2E7A-E756-A9B130D9ECAA}"/>
              </a:ext>
            </a:extLst>
          </p:cNvPr>
          <p:cNvSpPr>
            <a:spLocks noGrp="1"/>
          </p:cNvSpPr>
          <p:nvPr>
            <p:ph sz="half" idx="2"/>
          </p:nvPr>
        </p:nvSpPr>
        <p:spPr>
          <a:xfrm>
            <a:off x="713081" y="2042316"/>
            <a:ext cx="5810250" cy="2593365"/>
          </a:xfrm>
        </p:spPr>
        <p:txBody>
          <a:bodyPr vert="horz" lIns="91440" tIns="45720" rIns="91440" bIns="45720" rtlCol="0" anchor="t">
            <a:noAutofit/>
          </a:bodyPr>
          <a:lstStyle/>
          <a:p>
            <a:pPr>
              <a:buFont typeface="Arial,Sans-Serif" pitchFamily="34" charset="0"/>
              <a:buChar char="•"/>
            </a:pPr>
            <a:r>
              <a:rPr lang="en-US">
                <a:solidFill>
                  <a:schemeClr val="tx1">
                    <a:lumMod val="75000"/>
                    <a:lumOff val="25000"/>
                  </a:schemeClr>
                </a:solidFill>
              </a:rPr>
              <a:t>Importance of Efficient Medicine Stock Management</a:t>
            </a:r>
            <a:endParaRPr lang="en-US">
              <a:solidFill>
                <a:schemeClr val="tx1">
                  <a:lumMod val="75000"/>
                  <a:lumOff val="25000"/>
                </a:schemeClr>
              </a:solidFill>
              <a:ea typeface="Cambria"/>
            </a:endParaRPr>
          </a:p>
          <a:p>
            <a:pPr>
              <a:buFont typeface="Arial,Sans-Serif" pitchFamily="34" charset="0"/>
              <a:buChar char="•"/>
            </a:pPr>
            <a:r>
              <a:rPr lang="en-US">
                <a:solidFill>
                  <a:schemeClr val="tx1">
                    <a:lumMod val="75000"/>
                    <a:lumOff val="25000"/>
                  </a:schemeClr>
                </a:solidFill>
              </a:rPr>
              <a:t>Significance of Identifying Low Medicine Stocks</a:t>
            </a:r>
            <a:endParaRPr lang="en-US">
              <a:solidFill>
                <a:schemeClr val="tx1">
                  <a:lumMod val="75000"/>
                  <a:lumOff val="25000"/>
                </a:schemeClr>
              </a:solidFill>
              <a:ea typeface="Cambria"/>
            </a:endParaRPr>
          </a:p>
          <a:p>
            <a:pPr>
              <a:buFont typeface="Arial,Sans-Serif" pitchFamily="34" charset="0"/>
              <a:buChar char="•"/>
            </a:pPr>
            <a:r>
              <a:rPr lang="en-US">
                <a:solidFill>
                  <a:schemeClr val="tx1">
                    <a:lumMod val="75000"/>
                    <a:lumOff val="25000"/>
                  </a:schemeClr>
                </a:solidFill>
              </a:rPr>
              <a:t>Avoiding Stockouts for Patient Safety</a:t>
            </a:r>
            <a:endParaRPr lang="en-US">
              <a:solidFill>
                <a:schemeClr val="tx1">
                  <a:lumMod val="75000"/>
                  <a:lumOff val="25000"/>
                </a:schemeClr>
              </a:solidFill>
              <a:ea typeface="Cambria"/>
            </a:endParaRPr>
          </a:p>
          <a:p>
            <a:endParaRPr lang="en-US" sz="2200">
              <a:solidFill>
                <a:srgbClr val="000000"/>
              </a:solidFill>
              <a:ea typeface="Cambria"/>
            </a:endParaRPr>
          </a:p>
          <a:p>
            <a:pPr>
              <a:buFont typeface="Arial,Sans-Serif" pitchFamily="34" charset="0"/>
            </a:pPr>
            <a:endParaRPr lang="en-US" sz="2000">
              <a:solidFill>
                <a:srgbClr val="404040"/>
              </a:solidFill>
              <a:ea typeface="Cambria"/>
            </a:endParaRPr>
          </a:p>
          <a:p>
            <a:endParaRPr lang="en-US" sz="2200">
              <a:ea typeface="Cambria"/>
            </a:endParaRPr>
          </a:p>
        </p:txBody>
      </p:sp>
      <p:pic>
        <p:nvPicPr>
          <p:cNvPr id="7" name="Picture 14" descr="A light bulb with rays of light shining on it&#10;&#10;Description automatically generated">
            <a:extLst>
              <a:ext uri="{FF2B5EF4-FFF2-40B4-BE49-F238E27FC236}">
                <a16:creationId xmlns:a16="http://schemas.microsoft.com/office/drawing/2014/main" id="{60F7B817-9E6F-0DE3-590F-FD98F5323C51}"/>
              </a:ext>
            </a:extLst>
          </p:cNvPr>
          <p:cNvPicPr>
            <a:picLocks noChangeAspect="1"/>
          </p:cNvPicPr>
          <p:nvPr/>
        </p:nvPicPr>
        <p:blipFill>
          <a:blip r:embed="rId2"/>
          <a:stretch>
            <a:fillRect/>
          </a:stretch>
        </p:blipFill>
        <p:spPr>
          <a:xfrm>
            <a:off x="7105328" y="1502673"/>
            <a:ext cx="3847335" cy="3857214"/>
          </a:xfrm>
          <a:prstGeom prst="rect">
            <a:avLst/>
          </a:prstGeom>
          <a:noFill/>
        </p:spPr>
      </p:pic>
      <p:sp>
        <p:nvSpPr>
          <p:cNvPr id="4" name="Rectangle 3">
            <a:extLst>
              <a:ext uri="{FF2B5EF4-FFF2-40B4-BE49-F238E27FC236}">
                <a16:creationId xmlns:a16="http://schemas.microsoft.com/office/drawing/2014/main" id="{484B979F-47CD-1FFF-5B2C-84E1ACD8DA7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13587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5297762" y="329184"/>
            <a:ext cx="6251110" cy="1783080"/>
          </a:xfrm>
        </p:spPr>
        <p:txBody>
          <a:bodyPr vert="horz" lIns="91440" tIns="45720" rIns="91440" bIns="45720" rtlCol="0" anchor="b">
            <a:normAutofit/>
          </a:bodyPr>
          <a:lstStyle/>
          <a:p>
            <a:pPr algn="l"/>
            <a:r>
              <a:rPr lang="en-US" sz="5400"/>
              <a:t>Overall Project Description</a:t>
            </a:r>
          </a:p>
        </p:txBody>
      </p:sp>
      <p:pic>
        <p:nvPicPr>
          <p:cNvPr id="6" name="Picture 4" descr="Person writing on a notepad">
            <a:extLst>
              <a:ext uri="{FF2B5EF4-FFF2-40B4-BE49-F238E27FC236}">
                <a16:creationId xmlns:a16="http://schemas.microsoft.com/office/drawing/2014/main" id="{20060B56-2277-1BDD-112A-A3603131AD22}"/>
              </a:ext>
            </a:extLst>
          </p:cNvPr>
          <p:cNvPicPr>
            <a:picLocks noChangeAspect="1"/>
          </p:cNvPicPr>
          <p:nvPr/>
        </p:nvPicPr>
        <p:blipFill rotWithShape="1">
          <a:blip r:embed="rId2"/>
          <a:srcRect l="25913" r="20199" b="-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5297762" y="2706624"/>
            <a:ext cx="6251110" cy="3483864"/>
          </a:xfrm>
        </p:spPr>
        <p:txBody>
          <a:bodyPr vert="horz" lIns="91440" tIns="45720" rIns="91440" bIns="45720" rtlCol="0" anchor="t">
            <a:normAutofit/>
          </a:bodyPr>
          <a:lstStyle/>
          <a:p>
            <a:pPr indent="-228600" algn="l">
              <a:buFont typeface="Arial" panose="020B0604020202020204" pitchFamily="34" charset="0"/>
              <a:buChar char="•"/>
            </a:pPr>
            <a:r>
              <a:rPr lang="en-US" b="1"/>
              <a:t>Research Problem</a:t>
            </a:r>
            <a:endParaRPr lang="en-US" b="1">
              <a:ea typeface="Calibri"/>
              <a:cs typeface="Calibri"/>
            </a:endParaRPr>
          </a:p>
          <a:p>
            <a:pPr marL="457200" indent="-342900" algn="l">
              <a:buFont typeface="Wingdings" panose="020B0604020202020204" pitchFamily="34" charset="0"/>
              <a:buChar char="Ø"/>
            </a:pPr>
            <a:r>
              <a:rPr lang="en-US" sz="1800">
                <a:ea typeface="Calibri"/>
                <a:cs typeface="Calibri"/>
              </a:rPr>
              <a:t>There is no proper system to save patient medical data in Sri Lankan hospitals besides a barcode system.</a:t>
            </a:r>
          </a:p>
          <a:p>
            <a:pPr marL="457200" indent="-342900" algn="l">
              <a:buFont typeface="Wingdings" panose="020B0604020202020204" pitchFamily="34" charset="0"/>
              <a:buChar char="Ø"/>
            </a:pPr>
            <a:r>
              <a:rPr lang="en-US" sz="1800"/>
              <a:t>The challenge lies in effectively identifying possible heart patients.</a:t>
            </a:r>
            <a:endParaRPr lang="en-US" sz="1800">
              <a:ea typeface="Calibri"/>
              <a:cs typeface="Calibri"/>
            </a:endParaRPr>
          </a:p>
          <a:p>
            <a:pPr marL="457200" indent="-342900" algn="l">
              <a:buFont typeface="Wingdings" panose="020B0604020202020204" pitchFamily="34" charset="0"/>
              <a:buChar char="Ø"/>
            </a:pPr>
            <a:r>
              <a:rPr lang="en-US" sz="1800"/>
              <a:t>Lack of suitable diet plans unique to a patient.</a:t>
            </a:r>
            <a:endParaRPr lang="en-US" sz="1800">
              <a:ea typeface="Calibri"/>
              <a:cs typeface="Calibri"/>
            </a:endParaRPr>
          </a:p>
          <a:p>
            <a:pPr marL="457200" indent="-342900" algn="l">
              <a:buFont typeface="Wingdings" panose="020B0604020202020204" pitchFamily="34" charset="0"/>
              <a:buChar char="Ø"/>
            </a:pPr>
            <a:r>
              <a:rPr lang="en-US" sz="1800"/>
              <a:t>Pharmacists are unaware of how to identify the actual dates  medicine stocks is over , well before they run out</a:t>
            </a:r>
            <a:endParaRPr lang="en-US" sz="1800">
              <a:ea typeface="Calibri"/>
              <a:cs typeface="Calibri"/>
            </a:endParaRPr>
          </a:p>
          <a:p>
            <a:pPr marL="457200" indent="-342900" algn="l">
              <a:buFont typeface="Wingdings" panose="020B0604020202020204" pitchFamily="34" charset="0"/>
              <a:buChar char="Ø"/>
            </a:pPr>
            <a:r>
              <a:rPr lang="en-US" sz="1800"/>
              <a:t>After identifying, there is no way to effectively predict future problems in patients.</a:t>
            </a:r>
            <a:endParaRPr lang="en-US" sz="1800">
              <a:ea typeface="Calibri"/>
              <a:cs typeface="Calibri"/>
            </a:endParaRPr>
          </a:p>
          <a:p>
            <a:pPr marL="342900"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415095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Gap</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932184" y="1542326"/>
            <a:ext cx="8322257" cy="3335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2288871" y="2090865"/>
            <a:ext cx="761288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There is no proper identification method for medicine stocks are running over, well before they run out</a:t>
            </a:r>
            <a:endParaRPr lang="en-US">
              <a:ea typeface="+mn-lt"/>
              <a:cs typeface="+mn-lt"/>
            </a:endParaRPr>
          </a:p>
          <a:p>
            <a:pPr algn="ctr"/>
            <a:endParaRPr lang="en-US" sz="2400">
              <a:ea typeface="Cambria"/>
            </a:endParaRPr>
          </a:p>
          <a:p>
            <a:pPr algn="ctr"/>
            <a:endParaRPr lang="en-US" sz="2400">
              <a:ea typeface="Cambria"/>
            </a:endParaRPr>
          </a:p>
          <a:p>
            <a:pPr algn="ctr"/>
            <a:endParaRPr lang="en-US" sz="2400">
              <a:ea typeface="Cambria"/>
            </a:endParaRPr>
          </a:p>
          <a:p>
            <a:pPr algn="ctr"/>
            <a:endParaRPr lang="en-US" sz="2400">
              <a:ea typeface="Cambria"/>
            </a:endParaRPr>
          </a:p>
          <a:p>
            <a:pPr algn="ctr"/>
            <a:endParaRPr lang="en-US" sz="2400">
              <a:ea typeface="Cambria"/>
            </a:endParaRPr>
          </a:p>
        </p:txBody>
      </p:sp>
      <p:sp>
        <p:nvSpPr>
          <p:cNvPr id="4" name="Rectangle 3">
            <a:extLst>
              <a:ext uri="{FF2B5EF4-FFF2-40B4-BE49-F238E27FC236}">
                <a16:creationId xmlns:a16="http://schemas.microsoft.com/office/drawing/2014/main" id="{F8A328D9-E0B3-4FB3-BF55-0BFAF1CDDD7E}"/>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585152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Problem</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239457" y="1542326"/>
            <a:ext cx="9727504" cy="42258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1423343" y="2969335"/>
            <a:ext cx="5376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How can identify the actual dates when medicine stocks are running over, well before they run out</a:t>
            </a:r>
            <a:endParaRPr lang="en-US"/>
          </a:p>
        </p:txBody>
      </p:sp>
      <p:pic>
        <p:nvPicPr>
          <p:cNvPr id="6" name="Picture 2" descr="A person leaning on a red question mark&#10;&#10;Description automatically generated">
            <a:extLst>
              <a:ext uri="{FF2B5EF4-FFF2-40B4-BE49-F238E27FC236}">
                <a16:creationId xmlns:a16="http://schemas.microsoft.com/office/drawing/2014/main" id="{097E65EC-073E-0890-D2BF-3C12A6440BBF}"/>
              </a:ext>
            </a:extLst>
          </p:cNvPr>
          <p:cNvPicPr>
            <a:picLocks noChangeAspect="1"/>
          </p:cNvPicPr>
          <p:nvPr/>
        </p:nvPicPr>
        <p:blipFill>
          <a:blip r:embed="rId2"/>
          <a:stretch>
            <a:fillRect/>
          </a:stretch>
        </p:blipFill>
        <p:spPr>
          <a:xfrm>
            <a:off x="7140006" y="2037465"/>
            <a:ext cx="3224976" cy="3234383"/>
          </a:xfrm>
          <a:prstGeom prst="rect">
            <a:avLst/>
          </a:prstGeom>
        </p:spPr>
      </p:pic>
      <p:sp>
        <p:nvSpPr>
          <p:cNvPr id="4" name="Rectangle 3">
            <a:extLst>
              <a:ext uri="{FF2B5EF4-FFF2-40B4-BE49-F238E27FC236}">
                <a16:creationId xmlns:a16="http://schemas.microsoft.com/office/drawing/2014/main" id="{957FBFC5-144A-5908-5F7E-8E66ACE73366}"/>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94648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Specific Objective</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973667"/>
            <a:ext cx="11782961" cy="1479847"/>
          </a:xfrm>
        </p:spPr>
        <p:txBody>
          <a:bodyPr vert="horz" lIns="91440" tIns="45720" rIns="91440" bIns="45720" rtlCol="0" anchor="t">
            <a:normAutofit/>
          </a:bodyPr>
          <a:lstStyle/>
          <a:p>
            <a:pPr marL="457200" indent="-457200">
              <a:buFont typeface="Wingdings" pitchFamily="34" charset="0"/>
              <a:buChar char="Ø"/>
            </a:pPr>
            <a:r>
              <a:rPr lang="en-US">
                <a:ea typeface="+mn-lt"/>
                <a:cs typeface="+mn-lt"/>
              </a:rPr>
              <a:t>To develop an algorithm that predicts when medicine stocks will run out using machine learning</a:t>
            </a:r>
            <a:endParaRPr lang="en-US">
              <a:ea typeface="Cambria"/>
            </a:endParaRPr>
          </a:p>
          <a:p>
            <a:pPr lvl="1"/>
            <a:endParaRPr lang="en-US">
              <a:highlight>
                <a:srgbClr val="FFFF00"/>
              </a:highlight>
              <a:ea typeface="Cambria"/>
            </a:endParaRPr>
          </a:p>
        </p:txBody>
      </p:sp>
      <p:sp>
        <p:nvSpPr>
          <p:cNvPr id="4" name="Rectangle 3">
            <a:extLst>
              <a:ext uri="{FF2B5EF4-FFF2-40B4-BE49-F238E27FC236}">
                <a16:creationId xmlns:a16="http://schemas.microsoft.com/office/drawing/2014/main" id="{08A038E0-6244-0F48-D0AA-96D91620BDE2}"/>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78941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Sub Objectives</a:t>
            </a:r>
            <a:br>
              <a:rPr lang="en-US" sz="3600" b="1"/>
            </a:br>
            <a:endParaRPr lang="en-US" sz="3600" b="1"/>
          </a:p>
        </p:txBody>
      </p:sp>
      <p:sp>
        <p:nvSpPr>
          <p:cNvPr id="8" name="Content Placeholder 5">
            <a:extLst>
              <a:ext uri="{FF2B5EF4-FFF2-40B4-BE49-F238E27FC236}">
                <a16:creationId xmlns:a16="http://schemas.microsoft.com/office/drawing/2014/main" id="{AB551A19-CA6D-E3DD-D075-1BDA23CF4F33}"/>
              </a:ext>
            </a:extLst>
          </p:cNvPr>
          <p:cNvSpPr txBox="1">
            <a:spLocks/>
          </p:cNvSpPr>
          <p:nvPr/>
        </p:nvSpPr>
        <p:spPr>
          <a:xfrm>
            <a:off x="113373" y="873927"/>
            <a:ext cx="11773065" cy="4485234"/>
          </a:xfrm>
          <a:prstGeom prst="rect">
            <a:avLst/>
          </a:prstGeom>
        </p:spPr>
        <p:txBody>
          <a:bodyPr vert="horz" lIns="91440" tIns="45720" rIns="91440" bIns="45720" rtlCol="0" anchor="t">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ea typeface="Cambria"/>
            </a:endParaRPr>
          </a:p>
          <a:p>
            <a:pPr lvl="1">
              <a:lnSpc>
                <a:spcPct val="160000"/>
              </a:lnSpc>
            </a:pPr>
            <a:r>
              <a:rPr lang="en-US">
                <a:solidFill>
                  <a:srgbClr val="000000"/>
                </a:solidFill>
                <a:ea typeface="+mn-lt"/>
                <a:cs typeface="+mn-lt"/>
              </a:rPr>
              <a:t>Gather historical medicine stock data from different healthcare facilities(</a:t>
            </a:r>
            <a:r>
              <a:rPr lang="en-US">
                <a:ea typeface="+mn-lt"/>
                <a:cs typeface="+mn-lt"/>
              </a:rPr>
              <a:t>Prepare datasets</a:t>
            </a:r>
            <a:r>
              <a:rPr lang="en-US">
                <a:solidFill>
                  <a:srgbClr val="000000"/>
                </a:solidFill>
                <a:ea typeface="+mn-lt"/>
                <a:cs typeface="+mn-lt"/>
              </a:rPr>
              <a:t>).</a:t>
            </a:r>
            <a:endParaRPr lang="en-US">
              <a:solidFill>
                <a:srgbClr val="000000"/>
              </a:solidFill>
              <a:ea typeface="Cambria"/>
            </a:endParaRPr>
          </a:p>
          <a:p>
            <a:pPr lvl="1">
              <a:lnSpc>
                <a:spcPct val="160000"/>
              </a:lnSpc>
            </a:pPr>
            <a:r>
              <a:rPr lang="en-US">
                <a:solidFill>
                  <a:srgbClr val="000000"/>
                </a:solidFill>
                <a:ea typeface="+mn-lt"/>
                <a:cs typeface="+mn-lt"/>
              </a:rPr>
              <a:t>Identify relevant features that can influence medicine stock levels.</a:t>
            </a:r>
            <a:endParaRPr lang="en-US">
              <a:solidFill>
                <a:srgbClr val="000000"/>
              </a:solidFill>
              <a:ea typeface="Cambria"/>
            </a:endParaRPr>
          </a:p>
          <a:p>
            <a:pPr lvl="1">
              <a:lnSpc>
                <a:spcPct val="160000"/>
              </a:lnSpc>
            </a:pPr>
            <a:r>
              <a:rPr lang="en-US">
                <a:solidFill>
                  <a:srgbClr val="000000"/>
                </a:solidFill>
                <a:ea typeface="+mn-lt"/>
                <a:cs typeface="+mn-lt"/>
              </a:rPr>
              <a:t>Evaluate and select suitable machine learning algorithms for prediction</a:t>
            </a:r>
            <a:endParaRPr lang="en-US">
              <a:solidFill>
                <a:srgbClr val="000000"/>
              </a:solidFill>
              <a:ea typeface="Cambria"/>
            </a:endParaRPr>
          </a:p>
          <a:p>
            <a:pPr lvl="1">
              <a:lnSpc>
                <a:spcPct val="160000"/>
              </a:lnSpc>
            </a:pPr>
            <a:r>
              <a:rPr lang="en-US">
                <a:solidFill>
                  <a:srgbClr val="000000"/>
                </a:solidFill>
                <a:ea typeface="+mn-lt"/>
                <a:cs typeface="+mn-lt"/>
              </a:rPr>
              <a:t>Develop predictive models using the selected algorithms.</a:t>
            </a:r>
            <a:endParaRPr lang="en-US">
              <a:solidFill>
                <a:srgbClr val="000000"/>
              </a:solidFill>
              <a:ea typeface="Cambria"/>
            </a:endParaRPr>
          </a:p>
          <a:p>
            <a:pPr lvl="1">
              <a:lnSpc>
                <a:spcPct val="160000"/>
              </a:lnSpc>
            </a:pPr>
            <a:r>
              <a:rPr lang="en-US">
                <a:solidFill>
                  <a:srgbClr val="000000"/>
                </a:solidFill>
                <a:ea typeface="+mn-lt"/>
                <a:cs typeface="+mn-lt"/>
              </a:rPr>
              <a:t>Assess the accuracy and performance of the models.</a:t>
            </a:r>
            <a:endParaRPr lang="en-US">
              <a:solidFill>
                <a:srgbClr val="000000"/>
              </a:solidFill>
              <a:ea typeface="Cambria"/>
            </a:endParaRPr>
          </a:p>
          <a:p>
            <a:pPr lvl="1">
              <a:lnSpc>
                <a:spcPct val="160000"/>
              </a:lnSpc>
            </a:pPr>
            <a:r>
              <a:rPr lang="en-US">
                <a:solidFill>
                  <a:srgbClr val="000000"/>
                </a:solidFill>
                <a:ea typeface="+mn-lt"/>
                <a:cs typeface="+mn-lt"/>
              </a:rPr>
              <a:t>Develop a user-friendly interface for healthcare personnel to access predictions.</a:t>
            </a:r>
            <a:endParaRPr lang="en-US">
              <a:solidFill>
                <a:srgbClr val="000000"/>
              </a:solidFill>
              <a:ea typeface="Cambria"/>
            </a:endParaRPr>
          </a:p>
          <a:p>
            <a:pPr lvl="1"/>
            <a:endParaRPr lang="en-US">
              <a:ea typeface="Cambria"/>
            </a:endParaRPr>
          </a:p>
        </p:txBody>
      </p:sp>
      <p:sp>
        <p:nvSpPr>
          <p:cNvPr id="4" name="Rectangle 3">
            <a:extLst>
              <a:ext uri="{FF2B5EF4-FFF2-40B4-BE49-F238E27FC236}">
                <a16:creationId xmlns:a16="http://schemas.microsoft.com/office/drawing/2014/main" id="{EA4431BB-AD11-FEF8-8199-567C3276F028}"/>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3806284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629395" y="2501733"/>
            <a:ext cx="6181767" cy="1118734"/>
          </a:xfrm>
        </p:spPr>
        <p:txBody>
          <a:bodyPr>
            <a:normAutofit/>
          </a:bodyPr>
          <a:lstStyle/>
          <a:p>
            <a:r>
              <a:rPr lang="en-US" sz="6000" b="1">
                <a:latin typeface="Adobe Devanagari"/>
              </a:rPr>
              <a:t>Methodology</a:t>
            </a:r>
          </a:p>
        </p:txBody>
      </p:sp>
      <p:pic>
        <p:nvPicPr>
          <p:cNvPr id="2" name="Picture 2" descr="A colorful arrows and a gear&#10;&#10;Description automatically generated">
            <a:extLst>
              <a:ext uri="{FF2B5EF4-FFF2-40B4-BE49-F238E27FC236}">
                <a16:creationId xmlns:a16="http://schemas.microsoft.com/office/drawing/2014/main" id="{E20179DF-D9A0-ED9B-8E1A-633DBA8176BA}"/>
              </a:ext>
            </a:extLst>
          </p:cNvPr>
          <p:cNvPicPr>
            <a:picLocks noChangeAspect="1"/>
          </p:cNvPicPr>
          <p:nvPr/>
        </p:nvPicPr>
        <p:blipFill>
          <a:blip r:embed="rId2"/>
          <a:stretch>
            <a:fillRect/>
          </a:stretch>
        </p:blipFill>
        <p:spPr>
          <a:xfrm>
            <a:off x="1966685" y="1691244"/>
            <a:ext cx="2743200" cy="2743200"/>
          </a:xfrm>
          <a:prstGeom prst="rect">
            <a:avLst/>
          </a:prstGeom>
        </p:spPr>
      </p:pic>
      <p:sp>
        <p:nvSpPr>
          <p:cNvPr id="6" name="Rectangle 5">
            <a:extLst>
              <a:ext uri="{FF2B5EF4-FFF2-40B4-BE49-F238E27FC236}">
                <a16:creationId xmlns:a16="http://schemas.microsoft.com/office/drawing/2014/main" id="{82DF2EBA-6C60-A368-C430-F16D9241B030}"/>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4829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314207" y="520229"/>
            <a:ext cx="11684000" cy="501841"/>
          </a:xfrm>
        </p:spPr>
        <p:txBody>
          <a:bodyPr vert="horz" lIns="91440" tIns="45720" rIns="91440" bIns="45720" rtlCol="0" anchor="ctr">
            <a:noAutofit/>
          </a:bodyPr>
          <a:lstStyle/>
          <a:p>
            <a:r>
              <a:rPr lang="en-US" sz="3600" b="1">
                <a:latin typeface="Adobe Devanagari"/>
              </a:rPr>
              <a:t>System Diagram</a:t>
            </a: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pic>
        <p:nvPicPr>
          <p:cNvPr id="4" name="Picture 4" descr="A diagram of a medical application&#10;&#10;Description automatically generated">
            <a:extLst>
              <a:ext uri="{FF2B5EF4-FFF2-40B4-BE49-F238E27FC236}">
                <a16:creationId xmlns:a16="http://schemas.microsoft.com/office/drawing/2014/main" id="{88CB853D-7B63-4758-7975-2A9FD7BE3A54}"/>
              </a:ext>
            </a:extLst>
          </p:cNvPr>
          <p:cNvPicPr>
            <a:picLocks noChangeAspect="1"/>
          </p:cNvPicPr>
          <p:nvPr/>
        </p:nvPicPr>
        <p:blipFill rotWithShape="1">
          <a:blip r:embed="rId2"/>
          <a:srcRect l="3221" t="9231" r="11043" b="8205"/>
          <a:stretch/>
        </p:blipFill>
        <p:spPr>
          <a:xfrm>
            <a:off x="2301632" y="941996"/>
            <a:ext cx="6983330" cy="5305909"/>
          </a:xfrm>
          <a:prstGeom prst="rect">
            <a:avLst/>
          </a:prstGeom>
        </p:spPr>
      </p:pic>
    </p:spTree>
    <p:extLst>
      <p:ext uri="{BB962C8B-B14F-4D97-AF65-F5344CB8AC3E}">
        <p14:creationId xmlns:p14="http://schemas.microsoft.com/office/powerpoint/2010/main" val="3215066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B113D3-380B-5FA5-510A-AA48BF594A88}"/>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Tools and Technologies</a:t>
            </a:r>
            <a:br>
              <a:rPr lang="en-US" sz="3600" b="1"/>
            </a:br>
            <a:endParaRPr lang="en-US" sz="3600" b="1"/>
          </a:p>
        </p:txBody>
      </p:sp>
      <p:sp>
        <p:nvSpPr>
          <p:cNvPr id="3" name="Content Placeholder 2">
            <a:extLst>
              <a:ext uri="{FF2B5EF4-FFF2-40B4-BE49-F238E27FC236}">
                <a16:creationId xmlns:a16="http://schemas.microsoft.com/office/drawing/2014/main" id="{C982D55B-659D-07A1-88DA-E9EFB1033D80}"/>
              </a:ext>
            </a:extLst>
          </p:cNvPr>
          <p:cNvSpPr>
            <a:spLocks noGrp="1"/>
          </p:cNvSpPr>
          <p:nvPr>
            <p:ph idx="1"/>
          </p:nvPr>
        </p:nvSpPr>
        <p:spPr/>
        <p:txBody>
          <a:bodyPr vert="horz" lIns="91440" tIns="45720" rIns="91440" bIns="45720" rtlCol="0" anchor="t">
            <a:normAutofit lnSpcReduction="10000"/>
          </a:bodyPr>
          <a:lstStyle/>
          <a:p>
            <a:pPr marL="0" indent="0">
              <a:buNone/>
            </a:pPr>
            <a:r>
              <a:rPr lang="en-US" b="1">
                <a:ea typeface="Cambria"/>
              </a:rPr>
              <a:t>Technologies:-</a:t>
            </a:r>
            <a:endParaRPr lang="en-US"/>
          </a:p>
          <a:p>
            <a:pPr lvl="2"/>
            <a:r>
              <a:rPr lang="en-US">
                <a:ea typeface="Cambria"/>
              </a:rPr>
              <a:t>Development – Python, </a:t>
            </a:r>
            <a:r>
              <a:rPr lang="en-US" err="1">
                <a:ea typeface="Cambria"/>
              </a:rPr>
              <a:t>ReactNative</a:t>
            </a:r>
            <a:r>
              <a:rPr lang="en-US">
                <a:ea typeface="Cambria"/>
              </a:rPr>
              <a:t>.</a:t>
            </a:r>
          </a:p>
          <a:p>
            <a:pPr lvl="2"/>
            <a:r>
              <a:rPr lang="en-US">
                <a:ea typeface="Cambria"/>
              </a:rPr>
              <a:t>Version </a:t>
            </a:r>
            <a:r>
              <a:rPr lang="en-US" err="1">
                <a:ea typeface="Cambria"/>
              </a:rPr>
              <a:t>Controlloing</a:t>
            </a:r>
            <a:r>
              <a:rPr lang="en-US">
                <a:ea typeface="Cambria"/>
              </a:rPr>
              <a:t> – </a:t>
            </a:r>
            <a:r>
              <a:rPr lang="en-US" err="1">
                <a:ea typeface="Cambria"/>
              </a:rPr>
              <a:t>Github</a:t>
            </a:r>
            <a:r>
              <a:rPr lang="en-US">
                <a:ea typeface="Cambria"/>
              </a:rPr>
              <a:t>.</a:t>
            </a:r>
          </a:p>
          <a:p>
            <a:pPr marL="0" indent="0">
              <a:buNone/>
            </a:pPr>
            <a:r>
              <a:rPr lang="en-US" b="1">
                <a:ea typeface="Cambria"/>
              </a:rPr>
              <a:t>Tools:-</a:t>
            </a:r>
          </a:p>
          <a:p>
            <a:pPr lvl="2"/>
            <a:r>
              <a:rPr lang="en-US" err="1">
                <a:ea typeface="Cambria"/>
              </a:rPr>
              <a:t>VsCode</a:t>
            </a:r>
            <a:endParaRPr lang="en-US">
              <a:ea typeface="Cambria"/>
            </a:endParaRPr>
          </a:p>
          <a:p>
            <a:pPr lvl="2"/>
            <a:r>
              <a:rPr lang="en-US">
                <a:ea typeface="Cambria"/>
              </a:rPr>
              <a:t>Python Libraries</a:t>
            </a:r>
          </a:p>
          <a:p>
            <a:pPr lvl="2"/>
            <a:r>
              <a:rPr lang="en-US">
                <a:solidFill>
                  <a:srgbClr val="000000"/>
                </a:solidFill>
                <a:ea typeface="+mn-lt"/>
                <a:cs typeface="+mn-lt"/>
              </a:rPr>
              <a:t>TensorFlow </a:t>
            </a:r>
            <a:endParaRPr lang="en-US">
              <a:solidFill>
                <a:srgbClr val="000000"/>
              </a:solidFill>
              <a:ea typeface="Cambria"/>
            </a:endParaRPr>
          </a:p>
          <a:p>
            <a:pPr lvl="2"/>
            <a:r>
              <a:rPr lang="en-US">
                <a:ea typeface="+mn-lt"/>
                <a:cs typeface="+mn-lt"/>
              </a:rPr>
              <a:t>Flask</a:t>
            </a:r>
            <a:endParaRPr lang="en-US">
              <a:ea typeface="Cambria"/>
            </a:endParaRPr>
          </a:p>
          <a:p>
            <a:pPr lvl="2"/>
            <a:r>
              <a:rPr lang="en-US">
                <a:solidFill>
                  <a:srgbClr val="000000"/>
                </a:solidFill>
                <a:ea typeface="+mn-lt"/>
                <a:cs typeface="+mn-lt"/>
              </a:rPr>
              <a:t>scikit-learn</a:t>
            </a:r>
            <a:endParaRPr lang="en-US">
              <a:solidFill>
                <a:srgbClr val="000000"/>
              </a:solidFill>
              <a:ea typeface="Cambria"/>
            </a:endParaRPr>
          </a:p>
          <a:p>
            <a:pPr marL="0" indent="0">
              <a:buNone/>
            </a:pPr>
            <a:r>
              <a:rPr lang="en-US" b="1">
                <a:ea typeface="Cambria"/>
              </a:rPr>
              <a:t>Algorithm:-</a:t>
            </a:r>
          </a:p>
          <a:p>
            <a:pPr lvl="2"/>
            <a:r>
              <a:rPr lang="en-US">
                <a:solidFill>
                  <a:srgbClr val="000000"/>
                </a:solidFill>
                <a:ea typeface="+mn-lt"/>
                <a:cs typeface="+mn-lt"/>
              </a:rPr>
              <a:t>regression, time series forecasting, and classification</a:t>
            </a:r>
            <a:endParaRPr lang="en-US">
              <a:solidFill>
                <a:srgbClr val="000000"/>
              </a:solidFill>
              <a:ea typeface="Cambria"/>
            </a:endParaRPr>
          </a:p>
        </p:txBody>
      </p:sp>
      <p:pic>
        <p:nvPicPr>
          <p:cNvPr id="2" name="Picture 3" descr="A blue and yellow snake logo&#10;&#10;Description automatically generated">
            <a:extLst>
              <a:ext uri="{FF2B5EF4-FFF2-40B4-BE49-F238E27FC236}">
                <a16:creationId xmlns:a16="http://schemas.microsoft.com/office/drawing/2014/main" id="{8470EF9A-B78C-278B-A797-AD999B55DD8D}"/>
              </a:ext>
            </a:extLst>
          </p:cNvPr>
          <p:cNvPicPr>
            <a:picLocks noChangeAspect="1"/>
          </p:cNvPicPr>
          <p:nvPr/>
        </p:nvPicPr>
        <p:blipFill>
          <a:blip r:embed="rId2"/>
          <a:stretch>
            <a:fillRect/>
          </a:stretch>
        </p:blipFill>
        <p:spPr>
          <a:xfrm>
            <a:off x="7192562" y="1415043"/>
            <a:ext cx="1054571" cy="1150529"/>
          </a:xfrm>
          <a:prstGeom prst="rect">
            <a:avLst/>
          </a:prstGeom>
        </p:spPr>
      </p:pic>
      <p:pic>
        <p:nvPicPr>
          <p:cNvPr id="4" name="Picture 5" descr="A blue and black symbol&#10;&#10;Description automatically generated">
            <a:extLst>
              <a:ext uri="{FF2B5EF4-FFF2-40B4-BE49-F238E27FC236}">
                <a16:creationId xmlns:a16="http://schemas.microsoft.com/office/drawing/2014/main" id="{735FFB60-AB9F-E9F6-AD49-78C09B0DEFDA}"/>
              </a:ext>
            </a:extLst>
          </p:cNvPr>
          <p:cNvPicPr>
            <a:picLocks noChangeAspect="1"/>
          </p:cNvPicPr>
          <p:nvPr/>
        </p:nvPicPr>
        <p:blipFill>
          <a:blip r:embed="rId3"/>
          <a:stretch>
            <a:fillRect/>
          </a:stretch>
        </p:blipFill>
        <p:spPr>
          <a:xfrm>
            <a:off x="9721443" y="640465"/>
            <a:ext cx="1429157" cy="1238116"/>
          </a:xfrm>
          <a:prstGeom prst="rect">
            <a:avLst/>
          </a:prstGeom>
        </p:spPr>
      </p:pic>
      <p:pic>
        <p:nvPicPr>
          <p:cNvPr id="6" name="Picture 6" descr="A blue logo with a black background&#10;&#10;Description automatically generated">
            <a:extLst>
              <a:ext uri="{FF2B5EF4-FFF2-40B4-BE49-F238E27FC236}">
                <a16:creationId xmlns:a16="http://schemas.microsoft.com/office/drawing/2014/main" id="{7A912B44-DBB7-F5F5-1192-03046B644B12}"/>
              </a:ext>
            </a:extLst>
          </p:cNvPr>
          <p:cNvPicPr>
            <a:picLocks noChangeAspect="1"/>
          </p:cNvPicPr>
          <p:nvPr/>
        </p:nvPicPr>
        <p:blipFill>
          <a:blip r:embed="rId4"/>
          <a:stretch>
            <a:fillRect/>
          </a:stretch>
        </p:blipFill>
        <p:spPr>
          <a:xfrm>
            <a:off x="8724827" y="2667033"/>
            <a:ext cx="999409" cy="997271"/>
          </a:xfrm>
          <a:prstGeom prst="rect">
            <a:avLst/>
          </a:prstGeom>
        </p:spPr>
      </p:pic>
      <p:pic>
        <p:nvPicPr>
          <p:cNvPr id="8" name="Picture 8" descr="A black cat with a tail&#10;&#10;Description automatically generated">
            <a:extLst>
              <a:ext uri="{FF2B5EF4-FFF2-40B4-BE49-F238E27FC236}">
                <a16:creationId xmlns:a16="http://schemas.microsoft.com/office/drawing/2014/main" id="{F2567DED-6C7C-D1E6-6CC9-246E1FF6FF0A}"/>
              </a:ext>
            </a:extLst>
          </p:cNvPr>
          <p:cNvPicPr>
            <a:picLocks noChangeAspect="1"/>
          </p:cNvPicPr>
          <p:nvPr/>
        </p:nvPicPr>
        <p:blipFill>
          <a:blip r:embed="rId5"/>
          <a:stretch>
            <a:fillRect/>
          </a:stretch>
        </p:blipFill>
        <p:spPr>
          <a:xfrm>
            <a:off x="8245951" y="4182580"/>
            <a:ext cx="1082793" cy="1082793"/>
          </a:xfrm>
          <a:prstGeom prst="rect">
            <a:avLst/>
          </a:prstGeom>
        </p:spPr>
      </p:pic>
      <p:sp>
        <p:nvSpPr>
          <p:cNvPr id="14" name="Rectangle 13">
            <a:extLst>
              <a:ext uri="{FF2B5EF4-FFF2-40B4-BE49-F238E27FC236}">
                <a16:creationId xmlns:a16="http://schemas.microsoft.com/office/drawing/2014/main" id="{78ED0B43-7640-35A7-9A78-51DC96EE7EAF}"/>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pic>
        <p:nvPicPr>
          <p:cNvPr id="9" name="Picture 9" descr="A logo with a black background&#10;&#10;Description automatically generated">
            <a:extLst>
              <a:ext uri="{FF2B5EF4-FFF2-40B4-BE49-F238E27FC236}">
                <a16:creationId xmlns:a16="http://schemas.microsoft.com/office/drawing/2014/main" id="{FCE216B4-EA61-B0DF-E64A-4AB6157D6F36}"/>
              </a:ext>
            </a:extLst>
          </p:cNvPr>
          <p:cNvPicPr>
            <a:picLocks noChangeAspect="1"/>
          </p:cNvPicPr>
          <p:nvPr/>
        </p:nvPicPr>
        <p:blipFill>
          <a:blip r:embed="rId6"/>
          <a:stretch>
            <a:fillRect/>
          </a:stretch>
        </p:blipFill>
        <p:spPr>
          <a:xfrm>
            <a:off x="5411037" y="2668408"/>
            <a:ext cx="2374761" cy="1521187"/>
          </a:xfrm>
          <a:prstGeom prst="rect">
            <a:avLst/>
          </a:prstGeom>
        </p:spPr>
      </p:pic>
      <p:pic>
        <p:nvPicPr>
          <p:cNvPr id="10" name="Picture 11" descr="A black and white logo&#10;&#10;Description automatically generated">
            <a:extLst>
              <a:ext uri="{FF2B5EF4-FFF2-40B4-BE49-F238E27FC236}">
                <a16:creationId xmlns:a16="http://schemas.microsoft.com/office/drawing/2014/main" id="{F60FEABD-E0C5-437C-8EFB-A3E8ECAB3E9C}"/>
              </a:ext>
            </a:extLst>
          </p:cNvPr>
          <p:cNvPicPr>
            <a:picLocks noChangeAspect="1"/>
          </p:cNvPicPr>
          <p:nvPr/>
        </p:nvPicPr>
        <p:blipFill>
          <a:blip r:embed="rId7"/>
          <a:stretch>
            <a:fillRect/>
          </a:stretch>
        </p:blipFill>
        <p:spPr>
          <a:xfrm>
            <a:off x="9998372" y="3856317"/>
            <a:ext cx="2143125" cy="2143125"/>
          </a:xfrm>
          <a:prstGeom prst="rect">
            <a:avLst/>
          </a:prstGeom>
        </p:spPr>
      </p:pic>
      <p:pic>
        <p:nvPicPr>
          <p:cNvPr id="12" name="Picture 12" descr="A logo of a person&#10;&#10;Description automatically generated">
            <a:extLst>
              <a:ext uri="{FF2B5EF4-FFF2-40B4-BE49-F238E27FC236}">
                <a16:creationId xmlns:a16="http://schemas.microsoft.com/office/drawing/2014/main" id="{59065C04-3CC9-A304-DF0B-FC9705E970AA}"/>
              </a:ext>
            </a:extLst>
          </p:cNvPr>
          <p:cNvPicPr>
            <a:picLocks noChangeAspect="1"/>
          </p:cNvPicPr>
          <p:nvPr/>
        </p:nvPicPr>
        <p:blipFill>
          <a:blip r:embed="rId8"/>
          <a:stretch>
            <a:fillRect/>
          </a:stretch>
        </p:blipFill>
        <p:spPr>
          <a:xfrm>
            <a:off x="10217498" y="2094884"/>
            <a:ext cx="1830476" cy="985133"/>
          </a:xfrm>
          <a:prstGeom prst="rect">
            <a:avLst/>
          </a:prstGeom>
        </p:spPr>
      </p:pic>
    </p:spTree>
    <p:extLst>
      <p:ext uri="{BB962C8B-B14F-4D97-AF65-F5344CB8AC3E}">
        <p14:creationId xmlns:p14="http://schemas.microsoft.com/office/powerpoint/2010/main" val="2741389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314207" y="520229"/>
            <a:ext cx="11684000" cy="501841"/>
          </a:xfrm>
        </p:spPr>
        <p:txBody>
          <a:bodyPr vert="horz" lIns="91440" tIns="45720" rIns="91440" bIns="45720" rtlCol="0" anchor="ctr">
            <a:noAutofit/>
          </a:bodyPr>
          <a:lstStyle/>
          <a:p>
            <a:r>
              <a:rPr lang="en-US" sz="3600">
                <a:latin typeface="Adobe Devanagari"/>
              </a:rPr>
              <a:t>Functional Requirements</a:t>
            </a:r>
            <a:br>
              <a:rPr lang="en-US" sz="3600">
                <a:latin typeface="Adobe Devanagari"/>
              </a:rPr>
            </a:b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
        <p:nvSpPr>
          <p:cNvPr id="4" name="Rectangle: Rounded Corners 3">
            <a:extLst>
              <a:ext uri="{FF2B5EF4-FFF2-40B4-BE49-F238E27FC236}">
                <a16:creationId xmlns:a16="http://schemas.microsoft.com/office/drawing/2014/main" id="{95191FA3-E316-908F-8C63-AF34972F11CA}"/>
              </a:ext>
            </a:extLst>
          </p:cNvPr>
          <p:cNvSpPr/>
          <p:nvPr/>
        </p:nvSpPr>
        <p:spPr>
          <a:xfrm>
            <a:off x="701261" y="1785161"/>
            <a:ext cx="10583136" cy="2045694"/>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457200" indent="-457200">
              <a:lnSpc>
                <a:spcPct val="200000"/>
              </a:lnSpc>
              <a:buFont typeface="Arial"/>
              <a:buChar char="•"/>
            </a:pPr>
            <a:r>
              <a:rPr lang="en-US" sz="2800">
                <a:solidFill>
                  <a:srgbClr val="000000"/>
                </a:solidFill>
                <a:ea typeface="+mn-lt"/>
                <a:cs typeface="Segoe UI"/>
              </a:rPr>
              <a:t>Identify when medicine stocks are running over</a:t>
            </a:r>
            <a:endParaRPr lang="en-US"/>
          </a:p>
          <a:p>
            <a:pPr marL="457200" indent="-457200">
              <a:lnSpc>
                <a:spcPct val="200000"/>
              </a:lnSpc>
              <a:buFont typeface="Arial"/>
              <a:buChar char="•"/>
            </a:pPr>
            <a:r>
              <a:rPr lang="en-US" sz="2800">
                <a:solidFill>
                  <a:srgbClr val="000000"/>
                </a:solidFill>
                <a:ea typeface="+mn-lt"/>
                <a:cs typeface="Segoe UI"/>
              </a:rPr>
              <a:t>Medicine stock over alerting</a:t>
            </a:r>
            <a:endParaRPr lang="en-US" sz="2800">
              <a:ea typeface="Cambria"/>
              <a:cs typeface="Segoe UI"/>
            </a:endParaRPr>
          </a:p>
          <a:p>
            <a:pPr marL="457200" indent="-457200">
              <a:buFont typeface="Arial"/>
              <a:buChar char="•"/>
            </a:pPr>
            <a:endParaRPr lang="en-US" sz="2800">
              <a:ea typeface="Cambria"/>
              <a:cs typeface="Segoe UI"/>
            </a:endParaRPr>
          </a:p>
        </p:txBody>
      </p:sp>
    </p:spTree>
    <p:extLst>
      <p:ext uri="{BB962C8B-B14F-4D97-AF65-F5344CB8AC3E}">
        <p14:creationId xmlns:p14="http://schemas.microsoft.com/office/powerpoint/2010/main" val="113143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255592" y="670954"/>
            <a:ext cx="11684000" cy="501841"/>
          </a:xfrm>
        </p:spPr>
        <p:txBody>
          <a:bodyPr vert="horz" lIns="91440" tIns="45720" rIns="91440" bIns="45720" rtlCol="0" anchor="ctr">
            <a:noAutofit/>
          </a:bodyPr>
          <a:lstStyle/>
          <a:p>
            <a:r>
              <a:rPr lang="en-US" sz="3600">
                <a:latin typeface="Adobe Devanagari"/>
              </a:rPr>
              <a:t>Non-Functional Requirements</a:t>
            </a:r>
            <a:br>
              <a:rPr lang="en-US" sz="3600"/>
            </a:b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
        <p:nvSpPr>
          <p:cNvPr id="4" name="Rectangle: Rounded Corners 3">
            <a:extLst>
              <a:ext uri="{FF2B5EF4-FFF2-40B4-BE49-F238E27FC236}">
                <a16:creationId xmlns:a16="http://schemas.microsoft.com/office/drawing/2014/main" id="{0C3D4BAE-A8F9-37BB-FE73-42A34138ADAD}"/>
              </a:ext>
            </a:extLst>
          </p:cNvPr>
          <p:cNvSpPr/>
          <p:nvPr/>
        </p:nvSpPr>
        <p:spPr>
          <a:xfrm>
            <a:off x="617524" y="1224128"/>
            <a:ext cx="10583136" cy="489272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nSpc>
                <a:spcPct val="200000"/>
              </a:lnSpc>
              <a:spcBef>
                <a:spcPct val="0"/>
              </a:spcBef>
            </a:pPr>
            <a:r>
              <a:rPr lang="en-US" sz="2800">
                <a:ea typeface="+mn-lt"/>
                <a:cs typeface="+mn-lt"/>
              </a:rPr>
              <a:t>• Reliability</a:t>
            </a:r>
            <a:endParaRPr lang="en-US" sz="2800">
              <a:ea typeface="Cambria"/>
            </a:endParaRPr>
          </a:p>
          <a:p>
            <a:pPr>
              <a:lnSpc>
                <a:spcPct val="200000"/>
              </a:lnSpc>
            </a:pPr>
            <a:r>
              <a:rPr lang="en-US" sz="2800">
                <a:ea typeface="+mn-lt"/>
                <a:cs typeface="+mn-lt"/>
              </a:rPr>
              <a:t>• User-friendliness</a:t>
            </a:r>
            <a:endParaRPr lang="en-US" sz="2800">
              <a:ea typeface="Cambria"/>
            </a:endParaRPr>
          </a:p>
          <a:p>
            <a:pPr>
              <a:lnSpc>
                <a:spcPct val="200000"/>
              </a:lnSpc>
            </a:pPr>
            <a:r>
              <a:rPr lang="en-US" sz="2800">
                <a:ea typeface="+mn-lt"/>
                <a:cs typeface="+mn-lt"/>
              </a:rPr>
              <a:t>• Efficiency</a:t>
            </a:r>
            <a:endParaRPr lang="en-US" sz="2800">
              <a:ea typeface="Cambria"/>
            </a:endParaRPr>
          </a:p>
          <a:p>
            <a:pPr>
              <a:lnSpc>
                <a:spcPct val="200000"/>
              </a:lnSpc>
            </a:pPr>
            <a:r>
              <a:rPr lang="en-US" sz="2800">
                <a:ea typeface="+mn-lt"/>
                <a:cs typeface="+mn-lt"/>
              </a:rPr>
              <a:t>• Accuracy</a:t>
            </a:r>
            <a:endParaRPr lang="en-US" sz="2000">
              <a:ea typeface="Cambria"/>
            </a:endParaRPr>
          </a:p>
        </p:txBody>
      </p:sp>
    </p:spTree>
    <p:extLst>
      <p:ext uri="{BB962C8B-B14F-4D97-AF65-F5344CB8AC3E}">
        <p14:creationId xmlns:p14="http://schemas.microsoft.com/office/powerpoint/2010/main" val="88424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Commercialization</a:t>
            </a:r>
            <a:endParaRPr lang="en-US"/>
          </a:p>
        </p:txBody>
      </p:sp>
      <p:sp>
        <p:nvSpPr>
          <p:cNvPr id="8" name="Content Placeholder 7">
            <a:extLst>
              <a:ext uri="{FF2B5EF4-FFF2-40B4-BE49-F238E27FC236}">
                <a16:creationId xmlns:a16="http://schemas.microsoft.com/office/drawing/2014/main" id="{3FEF7201-DE4A-F075-F54F-73F3608FBD2C}"/>
              </a:ext>
            </a:extLst>
          </p:cNvPr>
          <p:cNvSpPr>
            <a:spLocks noGrp="1"/>
          </p:cNvSpPr>
          <p:nvPr>
            <p:ph idx="1"/>
          </p:nvPr>
        </p:nvSpPr>
        <p:spPr>
          <a:xfrm>
            <a:off x="351837" y="1905001"/>
            <a:ext cx="7488297" cy="2462858"/>
          </a:xfrm>
        </p:spPr>
        <p:txBody>
          <a:bodyPr vert="horz" lIns="91440" tIns="45720" rIns="91440" bIns="45720" rtlCol="0" anchor="t">
            <a:normAutofit/>
          </a:bodyPr>
          <a:lstStyle/>
          <a:p>
            <a:endParaRPr lang="en-US" sz="2000">
              <a:solidFill>
                <a:schemeClr val="tx1">
                  <a:lumMod val="75000"/>
                  <a:lumOff val="25000"/>
                </a:schemeClr>
              </a:solidFill>
              <a:ea typeface="+mn-lt"/>
              <a:cs typeface="+mn-lt"/>
            </a:endParaRPr>
          </a:p>
          <a:p>
            <a:r>
              <a:rPr lang="en-US" sz="2000">
                <a:solidFill>
                  <a:schemeClr val="tx1">
                    <a:lumMod val="75000"/>
                    <a:lumOff val="25000"/>
                  </a:schemeClr>
                </a:solidFill>
                <a:ea typeface="+mn-lt"/>
                <a:cs typeface="+mn-lt"/>
              </a:rPr>
              <a:t>By developing machine learning algorithms, </a:t>
            </a:r>
            <a:r>
              <a:rPr lang="en-US" sz="2100">
                <a:solidFill>
                  <a:schemeClr val="tx1">
                    <a:lumMod val="75000"/>
                    <a:lumOff val="25000"/>
                  </a:schemeClr>
                </a:solidFill>
                <a:ea typeface="+mn-lt"/>
                <a:cs typeface="+mn-lt"/>
              </a:rPr>
              <a:t>Pharmacists receive timely reminders about medicine stock over, well before medicine run out</a:t>
            </a:r>
          </a:p>
          <a:p>
            <a:pPr marL="0" indent="0">
              <a:buNone/>
            </a:pPr>
            <a:endParaRPr lang="en-US" sz="2100">
              <a:solidFill>
                <a:schemeClr val="tx1">
                  <a:lumMod val="75000"/>
                  <a:lumOff val="25000"/>
                </a:schemeClr>
              </a:solidFill>
              <a:ea typeface="+mn-lt"/>
              <a:cs typeface="+mn-lt"/>
            </a:endParaRPr>
          </a:p>
          <a:p>
            <a:r>
              <a:rPr lang="en-US" sz="2100">
                <a:solidFill>
                  <a:schemeClr val="tx1">
                    <a:lumMod val="75000"/>
                    <a:lumOff val="25000"/>
                  </a:schemeClr>
                </a:solidFill>
                <a:ea typeface="+mn-lt"/>
                <a:cs typeface="+mn-lt"/>
              </a:rPr>
              <a:t>Drug shortages will be avoided</a:t>
            </a:r>
          </a:p>
          <a:p>
            <a:endParaRPr lang="en-US" sz="2000">
              <a:solidFill>
                <a:schemeClr val="tx1">
                  <a:lumMod val="75000"/>
                  <a:lumOff val="25000"/>
                </a:schemeClr>
              </a:solidFill>
              <a:ea typeface="+mn-lt"/>
              <a:cs typeface="+mn-lt"/>
            </a:endParaRPr>
          </a:p>
        </p:txBody>
      </p:sp>
      <p:pic>
        <p:nvPicPr>
          <p:cNvPr id="9" name="Picture 9" descr="A blue line drawing of a robot arm and a diagram&#10;&#10;Description automatically generated">
            <a:extLst>
              <a:ext uri="{FF2B5EF4-FFF2-40B4-BE49-F238E27FC236}">
                <a16:creationId xmlns:a16="http://schemas.microsoft.com/office/drawing/2014/main" id="{14AC2F66-F7D0-FF8D-B56B-BEEF08951F91}"/>
              </a:ext>
            </a:extLst>
          </p:cNvPr>
          <p:cNvPicPr>
            <a:picLocks noChangeAspect="1"/>
          </p:cNvPicPr>
          <p:nvPr/>
        </p:nvPicPr>
        <p:blipFill>
          <a:blip r:embed="rId2"/>
          <a:stretch>
            <a:fillRect/>
          </a:stretch>
        </p:blipFill>
        <p:spPr>
          <a:xfrm>
            <a:off x="7841508" y="1325081"/>
            <a:ext cx="3928533" cy="3517479"/>
          </a:xfrm>
          <a:prstGeom prst="rect">
            <a:avLst/>
          </a:prstGeom>
        </p:spPr>
      </p:pic>
      <p:sp>
        <p:nvSpPr>
          <p:cNvPr id="3" name="Rectangle 2">
            <a:extLst>
              <a:ext uri="{FF2B5EF4-FFF2-40B4-BE49-F238E27FC236}">
                <a16:creationId xmlns:a16="http://schemas.microsoft.com/office/drawing/2014/main" id="{C0EFDA12-DA15-44BF-4728-7D6428A27A4E}"/>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3964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474133" y="275637"/>
            <a:ext cx="11300177" cy="5449711"/>
          </a:xfrm>
        </p:spPr>
        <p:txBody>
          <a:bodyPr vert="horz" lIns="91440" tIns="45720" rIns="91440" bIns="45720" rtlCol="0" anchor="t">
            <a:normAutofit/>
          </a:bodyPr>
          <a:lstStyle/>
          <a:p>
            <a:r>
              <a:rPr lang="en-US" sz="3600" b="1"/>
              <a:t>Research Objectives</a:t>
            </a:r>
            <a:endParaRPr lang="en-US"/>
          </a:p>
          <a:p>
            <a:pPr algn="l"/>
            <a:endParaRPr lang="en-US" sz="2000">
              <a:solidFill>
                <a:schemeClr val="tx1"/>
              </a:solidFill>
              <a:ea typeface="Cambria"/>
            </a:endParaRPr>
          </a:p>
          <a:p>
            <a:pPr marL="342900" indent="-342900" algn="l">
              <a:buChar char="•"/>
            </a:pPr>
            <a:endParaRPr lang="en-US" sz="2000">
              <a:ea typeface="+mn-lt"/>
              <a:cs typeface="+mn-lt"/>
            </a:endParaRPr>
          </a:p>
        </p:txBody>
      </p:sp>
      <p:sp>
        <p:nvSpPr>
          <p:cNvPr id="2" name="Rectangle: Rounded Corners 1">
            <a:extLst>
              <a:ext uri="{FF2B5EF4-FFF2-40B4-BE49-F238E27FC236}">
                <a16:creationId xmlns:a16="http://schemas.microsoft.com/office/drawing/2014/main" id="{A1CF1D27-CD43-7F02-9275-A3F9C6CACB4D}"/>
              </a:ext>
            </a:extLst>
          </p:cNvPr>
          <p:cNvSpPr/>
          <p:nvPr/>
        </p:nvSpPr>
        <p:spPr>
          <a:xfrm>
            <a:off x="952500" y="1439119"/>
            <a:ext cx="10541000" cy="376210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nSpc>
                <a:spcPct val="90000"/>
              </a:lnSpc>
              <a:spcBef>
                <a:spcPts val="1000"/>
              </a:spcBef>
            </a:pPr>
            <a:endParaRPr lang="en-US" sz="2000">
              <a:cs typeface="Calibri"/>
            </a:endParaRPr>
          </a:p>
          <a:p>
            <a:pPr marL="342900" indent="-342900">
              <a:lnSpc>
                <a:spcPct val="90000"/>
              </a:lnSpc>
              <a:spcBef>
                <a:spcPts val="1000"/>
              </a:spcBef>
              <a:buFont typeface="Arial,Sans-Serif"/>
              <a:buChar char="•"/>
            </a:pPr>
            <a:r>
              <a:rPr lang="en-US" sz="2000">
                <a:solidFill>
                  <a:schemeClr val="tx1"/>
                </a:solidFill>
                <a:cs typeface="Calibri"/>
              </a:rPr>
              <a:t>To create a machine learning-based predictive model for patients with heart conditions, to precisely forecast potential future health issues.</a:t>
            </a:r>
          </a:p>
          <a:p>
            <a:pPr marL="342900" indent="-342900">
              <a:lnSpc>
                <a:spcPct val="90000"/>
              </a:lnSpc>
              <a:spcBef>
                <a:spcPts val="1000"/>
              </a:spcBef>
              <a:buFont typeface="Arial,Sans-Serif"/>
              <a:buChar char="•"/>
            </a:pPr>
            <a:r>
              <a:rPr lang="en-US" sz="2000">
                <a:solidFill>
                  <a:schemeClr val="tx1"/>
                </a:solidFill>
                <a:cs typeface="Calibri"/>
              </a:rPr>
              <a:t>To create and implement a smart mobile application that creates custom diet, based on their medical histories.</a:t>
            </a:r>
          </a:p>
          <a:p>
            <a:pPr marL="342900" indent="-342900">
              <a:lnSpc>
                <a:spcPct val="90000"/>
              </a:lnSpc>
              <a:spcBef>
                <a:spcPts val="1000"/>
              </a:spcBef>
              <a:buFont typeface="Arial,Sans-Serif"/>
              <a:buChar char="•"/>
            </a:pPr>
            <a:r>
              <a:rPr lang="en-US" sz="2000">
                <a:solidFill>
                  <a:schemeClr val="tx1"/>
                </a:solidFill>
                <a:cs typeface="Calibri"/>
              </a:rPr>
              <a:t>to create a data-driven framework that pinpoints potential diseases that people with heart disease may be develop.</a:t>
            </a:r>
          </a:p>
          <a:p>
            <a:pPr marL="342900" indent="-342900">
              <a:lnSpc>
                <a:spcPct val="90000"/>
              </a:lnSpc>
              <a:spcBef>
                <a:spcPts val="1000"/>
              </a:spcBef>
              <a:buFont typeface="Arial,Sans-Serif"/>
              <a:buChar char="•"/>
            </a:pPr>
            <a:r>
              <a:rPr lang="en-US" sz="2000">
                <a:solidFill>
                  <a:schemeClr val="tx1"/>
                </a:solidFill>
                <a:cs typeface="Calibri"/>
              </a:rPr>
              <a:t>To develop an algorithm that predicts when medicine stocks will run out using machine learning</a:t>
            </a:r>
            <a:endParaRPr lang="en-US">
              <a:solidFill>
                <a:schemeClr val="tx1"/>
              </a:solidFill>
            </a:endParaRPr>
          </a:p>
        </p:txBody>
      </p:sp>
    </p:spTree>
    <p:extLst>
      <p:ext uri="{BB962C8B-B14F-4D97-AF65-F5344CB8AC3E}">
        <p14:creationId xmlns:p14="http://schemas.microsoft.com/office/powerpoint/2010/main" val="4279633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05035" y="1459902"/>
            <a:ext cx="12401862" cy="2877720"/>
          </a:xfrm>
        </p:spPr>
        <p:txBody>
          <a:bodyPr/>
          <a:lstStyle/>
          <a:p>
            <a:pPr algn="ctr"/>
            <a:r>
              <a:rPr lang="en-US">
                <a:latin typeface="Adobe Devanagari"/>
              </a:rPr>
              <a:t>IT20618186 | </a:t>
            </a:r>
            <a:r>
              <a:rPr lang="en-US" err="1">
                <a:latin typeface="Adobe Devanagari"/>
              </a:rPr>
              <a:t>Dewantha</a:t>
            </a:r>
            <a:r>
              <a:rPr lang="en-US">
                <a:latin typeface="Adobe Devanagari"/>
              </a:rPr>
              <a:t> A.A.A.R.S</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400">
                <a:ea typeface="Cambria"/>
              </a:rPr>
              <a:t>BSc (Hons) in Information Technology</a:t>
            </a:r>
          </a:p>
          <a:p>
            <a:pPr algn="ctr"/>
            <a:r>
              <a:rPr lang="en-US" sz="2400">
                <a:ea typeface="Cambria"/>
              </a:rPr>
              <a:t>Specializing in Information Technology</a:t>
            </a:r>
          </a:p>
          <a:p>
            <a:endParaRPr lang="en-US">
              <a:ea typeface="Cambria"/>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994697"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p>
        </p:txBody>
      </p:sp>
      <p:pic>
        <p:nvPicPr>
          <p:cNvPr id="2" name="Picture 2" descr="A person standing in front of a sign&#10;&#10;Description automatically generated">
            <a:extLst>
              <a:ext uri="{FF2B5EF4-FFF2-40B4-BE49-F238E27FC236}">
                <a16:creationId xmlns:a16="http://schemas.microsoft.com/office/drawing/2014/main" id="{5AB86D40-7190-BFDA-7987-C7D0C6EDAB54}"/>
              </a:ext>
            </a:extLst>
          </p:cNvPr>
          <p:cNvPicPr>
            <a:picLocks noChangeAspect="1"/>
          </p:cNvPicPr>
          <p:nvPr/>
        </p:nvPicPr>
        <p:blipFill>
          <a:blip r:embed="rId2"/>
          <a:stretch>
            <a:fillRect/>
          </a:stretch>
        </p:blipFill>
        <p:spPr>
          <a:xfrm>
            <a:off x="9995940" y="74440"/>
            <a:ext cx="2131102" cy="2661778"/>
          </a:xfrm>
          <a:prstGeom prst="rect">
            <a:avLst/>
          </a:prstGeom>
        </p:spPr>
      </p:pic>
    </p:spTree>
    <p:extLst>
      <p:ext uri="{BB962C8B-B14F-4D97-AF65-F5344CB8AC3E}">
        <p14:creationId xmlns:p14="http://schemas.microsoft.com/office/powerpoint/2010/main" val="87195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INTRODUCTION BACKGROUND</a:t>
            </a:r>
            <a:endParaRPr lang="en-US" sz="2400"/>
          </a:p>
        </p:txBody>
      </p:sp>
      <p:sp>
        <p:nvSpPr>
          <p:cNvPr id="3" name="Text Placeholder 2">
            <a:extLst>
              <a:ext uri="{FF2B5EF4-FFF2-40B4-BE49-F238E27FC236}">
                <a16:creationId xmlns:a16="http://schemas.microsoft.com/office/drawing/2014/main" id="{275A1D21-02F2-2E7A-E756-A9B130D9ECAA}"/>
              </a:ext>
            </a:extLst>
          </p:cNvPr>
          <p:cNvSpPr>
            <a:spLocks noGrp="1"/>
          </p:cNvSpPr>
          <p:nvPr>
            <p:ph sz="half" idx="2"/>
          </p:nvPr>
        </p:nvSpPr>
        <p:spPr>
          <a:xfrm>
            <a:off x="713081" y="2042316"/>
            <a:ext cx="6110053" cy="3951288"/>
          </a:xfrm>
        </p:spPr>
        <p:txBody>
          <a:bodyPr vert="horz" lIns="91440" tIns="45720" rIns="91440" bIns="45720" rtlCol="0" anchor="t">
            <a:normAutofit/>
          </a:bodyPr>
          <a:lstStyle/>
          <a:p>
            <a:pPr>
              <a:buFont typeface="Arial,Sans-Serif" pitchFamily="34" charset="0"/>
              <a:buChar char="•"/>
            </a:pPr>
            <a:r>
              <a:rPr lang="en-US" sz="2400">
                <a:ea typeface="+mn-lt"/>
                <a:cs typeface="+mn-lt"/>
              </a:rPr>
              <a:t>After being diagnosed as a heart patient, what are the risks a heart patient may face in the future?</a:t>
            </a:r>
            <a:endParaRPr lang="en-US" sz="2400">
              <a:solidFill>
                <a:srgbClr val="000000"/>
              </a:solidFill>
              <a:ea typeface="Calibri"/>
              <a:cs typeface="Calibri"/>
            </a:endParaRPr>
          </a:p>
          <a:p>
            <a:pPr marL="0" indent="0">
              <a:buNone/>
            </a:pPr>
            <a:endParaRPr lang="en-US" sz="2400">
              <a:solidFill>
                <a:srgbClr val="000000"/>
              </a:solidFill>
              <a:ea typeface="Calibri"/>
              <a:cs typeface="Calibri"/>
            </a:endParaRPr>
          </a:p>
          <a:p>
            <a:pPr>
              <a:buFont typeface="Arial,Sans-Serif" pitchFamily="34" charset="0"/>
            </a:pPr>
            <a:r>
              <a:rPr lang="en-US" sz="2400">
                <a:ea typeface="+mn-lt"/>
                <a:cs typeface="+mn-lt"/>
              </a:rPr>
              <a:t>Is it important for a patient with a heart condition to be aware of the risks they face?</a:t>
            </a:r>
            <a:endParaRPr lang="en-US" sz="2400">
              <a:solidFill>
                <a:srgbClr val="000000"/>
              </a:solidFill>
              <a:ea typeface="Calibri"/>
              <a:cs typeface="Calibri" panose="020F0502020204030204"/>
            </a:endParaRPr>
          </a:p>
          <a:p>
            <a:pPr>
              <a:buFont typeface="Arial,Sans-Serif" pitchFamily="34" charset="0"/>
            </a:pPr>
            <a:endParaRPr lang="en-US" sz="2400">
              <a:solidFill>
                <a:srgbClr val="000000"/>
              </a:solidFill>
              <a:ea typeface="Calibri"/>
              <a:cs typeface="Calibri" panose="020F0502020204030204"/>
            </a:endParaRPr>
          </a:p>
          <a:p>
            <a:pPr>
              <a:buFont typeface="Arial,Sans-Serif" pitchFamily="34" charset="0"/>
            </a:pPr>
            <a:r>
              <a:rPr lang="en-US" sz="2400">
                <a:ea typeface="+mn-lt"/>
                <a:cs typeface="+mn-lt"/>
              </a:rPr>
              <a:t>Can this reduce the life risk of patients?</a:t>
            </a:r>
            <a:endParaRPr lang="en-US" sz="2400">
              <a:solidFill>
                <a:srgbClr val="000000"/>
              </a:solidFill>
              <a:ea typeface="Calibri"/>
              <a:cs typeface="Calibri" panose="020F0502020204030204"/>
            </a:endParaRPr>
          </a:p>
          <a:p>
            <a:pPr>
              <a:buFont typeface="Arial,Sans-Serif" pitchFamily="34" charset="0"/>
            </a:pPr>
            <a:endParaRPr lang="en-US" sz="2000">
              <a:solidFill>
                <a:srgbClr val="404040"/>
              </a:solidFill>
              <a:ea typeface="Cambria"/>
              <a:cs typeface="Calibri" panose="020F0502020204030204"/>
            </a:endParaRPr>
          </a:p>
          <a:p>
            <a:endParaRPr lang="en-US" sz="2200">
              <a:ea typeface="Calibri" panose="020F0502020204030204"/>
              <a:cs typeface="Calibri" panose="020F0502020204030204"/>
            </a:endParaRPr>
          </a:p>
        </p:txBody>
      </p:sp>
      <p:pic>
        <p:nvPicPr>
          <p:cNvPr id="7" name="Picture 14" descr="A light bulb with rays of light shining on it&#10;&#10;Description automatically generated">
            <a:extLst>
              <a:ext uri="{FF2B5EF4-FFF2-40B4-BE49-F238E27FC236}">
                <a16:creationId xmlns:a16="http://schemas.microsoft.com/office/drawing/2014/main" id="{60F7B817-9E6F-0DE3-590F-FD98F5323C51}"/>
              </a:ext>
            </a:extLst>
          </p:cNvPr>
          <p:cNvPicPr>
            <a:picLocks noChangeAspect="1"/>
          </p:cNvPicPr>
          <p:nvPr/>
        </p:nvPicPr>
        <p:blipFill>
          <a:blip r:embed="rId2"/>
          <a:stretch>
            <a:fillRect/>
          </a:stretch>
        </p:blipFill>
        <p:spPr>
          <a:xfrm>
            <a:off x="7105328" y="1502673"/>
            <a:ext cx="3847335" cy="3857214"/>
          </a:xfrm>
          <a:prstGeom prst="rect">
            <a:avLst/>
          </a:prstGeom>
          <a:noFill/>
        </p:spPr>
      </p:pic>
      <p:sp>
        <p:nvSpPr>
          <p:cNvPr id="4" name="Rectangle 3">
            <a:extLst>
              <a:ext uri="{FF2B5EF4-FFF2-40B4-BE49-F238E27FC236}">
                <a16:creationId xmlns:a16="http://schemas.microsoft.com/office/drawing/2014/main" id="{484B979F-47CD-1FFF-5B2C-84E1ACD8DA74}"/>
              </a:ext>
            </a:extLst>
          </p:cNvPr>
          <p:cNvSpPr/>
          <p:nvPr/>
        </p:nvSpPr>
        <p:spPr>
          <a:xfrm>
            <a:off x="3182074"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970247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Gap</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932184" y="1542326"/>
            <a:ext cx="8322257" cy="33352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2288871" y="2241590"/>
            <a:ext cx="761288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ea typeface="Cambria"/>
            </a:endParaRPr>
          </a:p>
          <a:p>
            <a:pPr algn="ctr"/>
            <a:r>
              <a:rPr lang="en-US" sz="2400">
                <a:ea typeface="+mn-lt"/>
                <a:cs typeface="+mn-lt"/>
              </a:rPr>
              <a:t>Developing a comprehensive automated system that can handle large-scale ECG datasets and predict future heart disease problems accurately with visually represent the patient's status using a graph chart.</a:t>
            </a:r>
            <a:endParaRPr lang="en-US"/>
          </a:p>
          <a:p>
            <a:pPr algn="ctr"/>
            <a:endParaRPr lang="en-US" sz="2400">
              <a:ea typeface="Cambria"/>
            </a:endParaRPr>
          </a:p>
        </p:txBody>
      </p:sp>
      <p:sp>
        <p:nvSpPr>
          <p:cNvPr id="4" name="Rectangle 3">
            <a:extLst>
              <a:ext uri="{FF2B5EF4-FFF2-40B4-BE49-F238E27FC236}">
                <a16:creationId xmlns:a16="http://schemas.microsoft.com/office/drawing/2014/main" id="{F8A328D9-E0B3-4FB3-BF55-0BFAF1CDDD7E}"/>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4087908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0D106CE-E55D-40B0-3DBC-07D7D31F337C}"/>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Problem</a:t>
            </a:r>
            <a:endParaRPr lang="en-US" sz="2400"/>
          </a:p>
        </p:txBody>
      </p:sp>
      <p:sp>
        <p:nvSpPr>
          <p:cNvPr id="10" name="Rectangle: Rounded Corners 9">
            <a:extLst>
              <a:ext uri="{FF2B5EF4-FFF2-40B4-BE49-F238E27FC236}">
                <a16:creationId xmlns:a16="http://schemas.microsoft.com/office/drawing/2014/main" id="{14CE6827-1AD7-83BB-A68D-2A9D39756CCF}"/>
              </a:ext>
            </a:extLst>
          </p:cNvPr>
          <p:cNvSpPr/>
          <p:nvPr/>
        </p:nvSpPr>
        <p:spPr>
          <a:xfrm>
            <a:off x="1239457" y="1542326"/>
            <a:ext cx="9727504" cy="422588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1" name="TextBox 10">
            <a:extLst>
              <a:ext uri="{FF2B5EF4-FFF2-40B4-BE49-F238E27FC236}">
                <a16:creationId xmlns:a16="http://schemas.microsoft.com/office/drawing/2014/main" id="{9BFF43CF-1C41-FDC3-F489-F6FF34BA6465}"/>
              </a:ext>
            </a:extLst>
          </p:cNvPr>
          <p:cNvSpPr txBox="1"/>
          <p:nvPr/>
        </p:nvSpPr>
        <p:spPr>
          <a:xfrm>
            <a:off x="1656981" y="3103038"/>
            <a:ext cx="53763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mbria"/>
              </a:rPr>
              <a:t>How to predict the life risk of a person suffering from heart disease in the future </a:t>
            </a:r>
          </a:p>
        </p:txBody>
      </p:sp>
      <p:pic>
        <p:nvPicPr>
          <p:cNvPr id="6" name="Picture 2" descr="A person leaning on a red question mark&#10;&#10;Description automatically generated">
            <a:extLst>
              <a:ext uri="{FF2B5EF4-FFF2-40B4-BE49-F238E27FC236}">
                <a16:creationId xmlns:a16="http://schemas.microsoft.com/office/drawing/2014/main" id="{097E65EC-073E-0890-D2BF-3C12A6440BBF}"/>
              </a:ext>
            </a:extLst>
          </p:cNvPr>
          <p:cNvPicPr>
            <a:picLocks noChangeAspect="1"/>
          </p:cNvPicPr>
          <p:nvPr/>
        </p:nvPicPr>
        <p:blipFill>
          <a:blip r:embed="rId2"/>
          <a:stretch>
            <a:fillRect/>
          </a:stretch>
        </p:blipFill>
        <p:spPr>
          <a:xfrm>
            <a:off x="7140006" y="2037465"/>
            <a:ext cx="3224976" cy="3234383"/>
          </a:xfrm>
          <a:prstGeom prst="rect">
            <a:avLst/>
          </a:prstGeom>
        </p:spPr>
      </p:pic>
      <p:sp>
        <p:nvSpPr>
          <p:cNvPr id="4" name="Rectangle 3">
            <a:extLst>
              <a:ext uri="{FF2B5EF4-FFF2-40B4-BE49-F238E27FC236}">
                <a16:creationId xmlns:a16="http://schemas.microsoft.com/office/drawing/2014/main" id="{957FBFC5-144A-5908-5F7E-8E66ACE73366}"/>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39894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Specific Objective</a:t>
            </a:r>
            <a:br>
              <a:rPr lang="en-US" sz="3600" b="1"/>
            </a:br>
            <a:endParaRPr lang="en-US" sz="3600" b="1"/>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973667"/>
            <a:ext cx="11782961" cy="1479847"/>
          </a:xfrm>
        </p:spPr>
        <p:txBody>
          <a:bodyPr vert="horz" lIns="91440" tIns="45720" rIns="91440" bIns="45720" rtlCol="0" anchor="t">
            <a:noAutofit/>
          </a:bodyPr>
          <a:lstStyle/>
          <a:p>
            <a:pPr marL="457200" indent="-457200">
              <a:buFont typeface="Wingdings" pitchFamily="34" charset="0"/>
              <a:buChar char="Ø"/>
            </a:pPr>
            <a:r>
              <a:rPr lang="en-US" sz="2800">
                <a:ea typeface="+mn-lt"/>
                <a:cs typeface="+mn-lt"/>
              </a:rPr>
              <a:t>Develop an automated system that utilizes machine learning algorithms to analyze ECG medical records, predict future heart disease-related issues, and generate a graph chart for visual representation of the patient's current and predicted future status.</a:t>
            </a:r>
            <a:endParaRPr lang="en-US" sz="2800">
              <a:ea typeface="Cambria"/>
            </a:endParaRPr>
          </a:p>
          <a:p>
            <a:pPr lvl="1"/>
            <a:endParaRPr lang="en-US">
              <a:highlight>
                <a:srgbClr val="FFFF00"/>
              </a:highlight>
              <a:ea typeface="Cambria"/>
            </a:endParaRPr>
          </a:p>
        </p:txBody>
      </p:sp>
      <p:sp>
        <p:nvSpPr>
          <p:cNvPr id="4" name="Rectangle 3">
            <a:extLst>
              <a:ext uri="{FF2B5EF4-FFF2-40B4-BE49-F238E27FC236}">
                <a16:creationId xmlns:a16="http://schemas.microsoft.com/office/drawing/2014/main" id="{08A038E0-6244-0F48-D0AA-96D91620BDE2}"/>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159297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Sub Objectives</a:t>
            </a:r>
            <a:br>
              <a:rPr lang="en-US" sz="3600" b="1"/>
            </a:br>
            <a:endParaRPr lang="en-US" sz="3600" b="1"/>
          </a:p>
        </p:txBody>
      </p:sp>
      <p:sp>
        <p:nvSpPr>
          <p:cNvPr id="8" name="Content Placeholder 5">
            <a:extLst>
              <a:ext uri="{FF2B5EF4-FFF2-40B4-BE49-F238E27FC236}">
                <a16:creationId xmlns:a16="http://schemas.microsoft.com/office/drawing/2014/main" id="{AB551A19-CA6D-E3DD-D075-1BDA23CF4F33}"/>
              </a:ext>
            </a:extLst>
          </p:cNvPr>
          <p:cNvSpPr txBox="1">
            <a:spLocks/>
          </p:cNvSpPr>
          <p:nvPr/>
        </p:nvSpPr>
        <p:spPr>
          <a:xfrm>
            <a:off x="308758" y="932542"/>
            <a:ext cx="11773065" cy="3455279"/>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ea typeface="Cambria"/>
            </a:endParaRPr>
          </a:p>
          <a:p>
            <a:pPr lvl="1"/>
            <a:r>
              <a:rPr lang="en-US">
                <a:ea typeface="+mn-lt"/>
                <a:cs typeface="+mn-lt"/>
              </a:rPr>
              <a:t>Collecting a diverse and representative dataset of ECG records.</a:t>
            </a:r>
            <a:endParaRPr lang="en-US">
              <a:ea typeface="Cambria"/>
            </a:endParaRPr>
          </a:p>
          <a:p>
            <a:pPr lvl="1"/>
            <a:r>
              <a:rPr lang="en-US">
                <a:ea typeface="+mn-lt"/>
                <a:cs typeface="+mn-lt"/>
              </a:rPr>
              <a:t>Preprocessing the ECG data to remove noise and artifacts.</a:t>
            </a:r>
            <a:endParaRPr lang="en-US">
              <a:ea typeface="Cambria"/>
            </a:endParaRPr>
          </a:p>
          <a:p>
            <a:pPr lvl="1"/>
            <a:r>
              <a:rPr lang="en-US">
                <a:ea typeface="Cambria"/>
              </a:rPr>
              <a:t>Develop a user-friendly interface for generate graph chart</a:t>
            </a:r>
          </a:p>
          <a:p>
            <a:pPr lvl="1"/>
            <a:r>
              <a:rPr lang="en-US">
                <a:ea typeface="Cambria"/>
              </a:rPr>
              <a:t>Create Database for Medical Report</a:t>
            </a:r>
          </a:p>
          <a:p>
            <a:pPr lvl="1"/>
            <a:endParaRPr lang="en-US">
              <a:ea typeface="Cambria"/>
            </a:endParaRPr>
          </a:p>
        </p:txBody>
      </p:sp>
      <p:sp>
        <p:nvSpPr>
          <p:cNvPr id="4" name="Rectangle 3">
            <a:extLst>
              <a:ext uri="{FF2B5EF4-FFF2-40B4-BE49-F238E27FC236}">
                <a16:creationId xmlns:a16="http://schemas.microsoft.com/office/drawing/2014/main" id="{EA4431BB-AD11-FEF8-8199-567C3276F028}"/>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767895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629395" y="2501733"/>
            <a:ext cx="6181767" cy="1118734"/>
          </a:xfrm>
        </p:spPr>
        <p:txBody>
          <a:bodyPr>
            <a:normAutofit/>
          </a:bodyPr>
          <a:lstStyle/>
          <a:p>
            <a:r>
              <a:rPr lang="en-US" sz="6000" b="1">
                <a:latin typeface="Adobe Devanagari"/>
              </a:rPr>
              <a:t>Methodology</a:t>
            </a:r>
          </a:p>
        </p:txBody>
      </p:sp>
      <p:pic>
        <p:nvPicPr>
          <p:cNvPr id="2" name="Picture 2" descr="A colorful arrows and a gear&#10;&#10;Description automatically generated">
            <a:extLst>
              <a:ext uri="{FF2B5EF4-FFF2-40B4-BE49-F238E27FC236}">
                <a16:creationId xmlns:a16="http://schemas.microsoft.com/office/drawing/2014/main" id="{E20179DF-D9A0-ED9B-8E1A-633DBA8176BA}"/>
              </a:ext>
            </a:extLst>
          </p:cNvPr>
          <p:cNvPicPr>
            <a:picLocks noChangeAspect="1"/>
          </p:cNvPicPr>
          <p:nvPr/>
        </p:nvPicPr>
        <p:blipFill>
          <a:blip r:embed="rId2"/>
          <a:stretch>
            <a:fillRect/>
          </a:stretch>
        </p:blipFill>
        <p:spPr>
          <a:xfrm>
            <a:off x="1932048" y="1691244"/>
            <a:ext cx="2743200" cy="2743200"/>
          </a:xfrm>
          <a:prstGeom prst="rect">
            <a:avLst/>
          </a:prstGeom>
        </p:spPr>
      </p:pic>
      <p:sp>
        <p:nvSpPr>
          <p:cNvPr id="6" name="Rectangle 5">
            <a:extLst>
              <a:ext uri="{FF2B5EF4-FFF2-40B4-BE49-F238E27FC236}">
                <a16:creationId xmlns:a16="http://schemas.microsoft.com/office/drawing/2014/main" id="{82DF2EBA-6C60-A368-C430-F16D9241B030}"/>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270144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314207" y="520229"/>
            <a:ext cx="11684000" cy="501841"/>
          </a:xfrm>
        </p:spPr>
        <p:txBody>
          <a:bodyPr vert="horz" lIns="91440" tIns="45720" rIns="91440" bIns="45720" rtlCol="0" anchor="ctr">
            <a:noAutofit/>
          </a:bodyPr>
          <a:lstStyle/>
          <a:p>
            <a:r>
              <a:rPr lang="en-US" sz="3600" b="1">
                <a:latin typeface="Adobe Devanagari"/>
              </a:rPr>
              <a:t>System Diagram</a:t>
            </a: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pic>
        <p:nvPicPr>
          <p:cNvPr id="4" name="Picture 4" descr="A diagram of a graph&#10;&#10;Description automatically generated">
            <a:extLst>
              <a:ext uri="{FF2B5EF4-FFF2-40B4-BE49-F238E27FC236}">
                <a16:creationId xmlns:a16="http://schemas.microsoft.com/office/drawing/2014/main" id="{39A13409-7115-3BDF-BFB0-DE67CBFCE390}"/>
              </a:ext>
            </a:extLst>
          </p:cNvPr>
          <p:cNvPicPr>
            <a:picLocks noChangeAspect="1"/>
          </p:cNvPicPr>
          <p:nvPr/>
        </p:nvPicPr>
        <p:blipFill>
          <a:blip r:embed="rId2"/>
          <a:stretch>
            <a:fillRect/>
          </a:stretch>
        </p:blipFill>
        <p:spPr>
          <a:xfrm>
            <a:off x="1503873" y="1019825"/>
            <a:ext cx="8623538" cy="4947746"/>
          </a:xfrm>
          <a:prstGeom prst="rect">
            <a:avLst/>
          </a:prstGeom>
        </p:spPr>
      </p:pic>
    </p:spTree>
    <p:extLst>
      <p:ext uri="{BB962C8B-B14F-4D97-AF65-F5344CB8AC3E}">
        <p14:creationId xmlns:p14="http://schemas.microsoft.com/office/powerpoint/2010/main" val="3258219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B113D3-380B-5FA5-510A-AA48BF594A88}"/>
              </a:ext>
            </a:extLst>
          </p:cNvPr>
          <p:cNvSpPr>
            <a:spLocks noGrp="1"/>
          </p:cNvSpPr>
          <p:nvPr>
            <p:ph type="title"/>
          </p:nvPr>
        </p:nvSpPr>
        <p:spPr>
          <a:xfrm>
            <a:off x="304800" y="228600"/>
            <a:ext cx="11684000" cy="1066284"/>
          </a:xfrm>
        </p:spPr>
        <p:txBody>
          <a:bodyPr vert="horz" lIns="91440" tIns="45720" rIns="91440" bIns="45720" rtlCol="0" anchor="ctr">
            <a:noAutofit/>
          </a:bodyPr>
          <a:lstStyle/>
          <a:p>
            <a:r>
              <a:rPr lang="en-US" sz="3600" b="1">
                <a:latin typeface="Adobe Devanagari"/>
              </a:rPr>
              <a:t>Tools and Technologies</a:t>
            </a:r>
            <a:br>
              <a:rPr lang="en-US" sz="3600" b="1"/>
            </a:br>
            <a:endParaRPr lang="en-US" sz="3600" b="1"/>
          </a:p>
        </p:txBody>
      </p:sp>
      <p:sp>
        <p:nvSpPr>
          <p:cNvPr id="3" name="Content Placeholder 2">
            <a:extLst>
              <a:ext uri="{FF2B5EF4-FFF2-40B4-BE49-F238E27FC236}">
                <a16:creationId xmlns:a16="http://schemas.microsoft.com/office/drawing/2014/main" id="{C982D55B-659D-07A1-88DA-E9EFB1033D80}"/>
              </a:ext>
            </a:extLst>
          </p:cNvPr>
          <p:cNvSpPr>
            <a:spLocks noGrp="1"/>
          </p:cNvSpPr>
          <p:nvPr>
            <p:ph idx="1"/>
          </p:nvPr>
        </p:nvSpPr>
        <p:spPr/>
        <p:txBody>
          <a:bodyPr vert="horz" lIns="91440" tIns="45720" rIns="91440" bIns="45720" rtlCol="0" anchor="t">
            <a:normAutofit lnSpcReduction="10000"/>
          </a:bodyPr>
          <a:lstStyle/>
          <a:p>
            <a:pPr marL="0" indent="0">
              <a:buNone/>
            </a:pPr>
            <a:r>
              <a:rPr lang="en-US" b="1">
                <a:ea typeface="Cambria"/>
              </a:rPr>
              <a:t>Technologies:-</a:t>
            </a:r>
            <a:endParaRPr lang="en-US"/>
          </a:p>
          <a:p>
            <a:pPr lvl="2"/>
            <a:r>
              <a:rPr lang="en-US">
                <a:ea typeface="Cambria"/>
              </a:rPr>
              <a:t>Development – Python, R, </a:t>
            </a:r>
            <a:r>
              <a:rPr lang="en-US" err="1">
                <a:ea typeface="Cambria"/>
              </a:rPr>
              <a:t>ReactNative</a:t>
            </a:r>
            <a:r>
              <a:rPr lang="en-US">
                <a:ea typeface="Cambria"/>
              </a:rPr>
              <a:t>.</a:t>
            </a:r>
          </a:p>
          <a:p>
            <a:pPr lvl="2"/>
            <a:r>
              <a:rPr lang="en-US">
                <a:ea typeface="Cambria"/>
              </a:rPr>
              <a:t>Version </a:t>
            </a:r>
            <a:r>
              <a:rPr lang="en-US" err="1">
                <a:ea typeface="Cambria"/>
              </a:rPr>
              <a:t>Controlloing</a:t>
            </a:r>
            <a:r>
              <a:rPr lang="en-US">
                <a:ea typeface="Cambria"/>
              </a:rPr>
              <a:t> – </a:t>
            </a:r>
            <a:r>
              <a:rPr lang="en-US" err="1">
                <a:ea typeface="Cambria"/>
              </a:rPr>
              <a:t>Github</a:t>
            </a:r>
            <a:r>
              <a:rPr lang="en-US">
                <a:ea typeface="Cambria"/>
              </a:rPr>
              <a:t>.</a:t>
            </a:r>
          </a:p>
          <a:p>
            <a:pPr marL="0" indent="0">
              <a:buNone/>
            </a:pPr>
            <a:r>
              <a:rPr lang="en-US" b="1">
                <a:ea typeface="Cambria"/>
              </a:rPr>
              <a:t>Tools:-</a:t>
            </a:r>
          </a:p>
          <a:p>
            <a:pPr lvl="2"/>
            <a:r>
              <a:rPr lang="en-US" err="1">
                <a:ea typeface="Cambria"/>
              </a:rPr>
              <a:t>VsCode</a:t>
            </a:r>
            <a:endParaRPr lang="en-US">
              <a:ea typeface="Cambria"/>
            </a:endParaRPr>
          </a:p>
          <a:p>
            <a:pPr lvl="2"/>
            <a:r>
              <a:rPr lang="en-US">
                <a:ea typeface="Cambria"/>
              </a:rPr>
              <a:t>Python Libraries</a:t>
            </a:r>
          </a:p>
          <a:p>
            <a:pPr lvl="2"/>
            <a:r>
              <a:rPr lang="en-US" err="1">
                <a:ea typeface="Cambria"/>
              </a:rPr>
              <a:t>OpenRefine</a:t>
            </a:r>
            <a:endParaRPr lang="en-US" err="1"/>
          </a:p>
          <a:p>
            <a:pPr lvl="2"/>
            <a:r>
              <a:rPr lang="en-US">
                <a:ea typeface="Cambria"/>
              </a:rPr>
              <a:t>Google </a:t>
            </a:r>
            <a:r>
              <a:rPr lang="en-US" err="1">
                <a:ea typeface="Cambria"/>
              </a:rPr>
              <a:t>colab</a:t>
            </a:r>
            <a:endParaRPr lang="en-US">
              <a:ea typeface="Cambria"/>
            </a:endParaRPr>
          </a:p>
          <a:p>
            <a:pPr marL="0" indent="0">
              <a:buNone/>
            </a:pPr>
            <a:r>
              <a:rPr lang="en-US" b="1">
                <a:ea typeface="Cambria"/>
              </a:rPr>
              <a:t>Algorithm:-</a:t>
            </a:r>
          </a:p>
          <a:p>
            <a:pPr lvl="2"/>
            <a:r>
              <a:rPr lang="en-US">
                <a:ea typeface="+mn-lt"/>
                <a:cs typeface="+mn-lt"/>
              </a:rPr>
              <a:t>Convolutional Neural Networks(CNN) and Random Forest</a:t>
            </a:r>
          </a:p>
          <a:p>
            <a:pPr lvl="2"/>
            <a:r>
              <a:rPr lang="en-US">
                <a:ea typeface="Cambria"/>
              </a:rPr>
              <a:t>Support Vector Machine(SVM)</a:t>
            </a:r>
          </a:p>
        </p:txBody>
      </p:sp>
      <p:pic>
        <p:nvPicPr>
          <p:cNvPr id="2" name="Picture 3" descr="A blue and yellow snake logo&#10;&#10;Description automatically generated">
            <a:extLst>
              <a:ext uri="{FF2B5EF4-FFF2-40B4-BE49-F238E27FC236}">
                <a16:creationId xmlns:a16="http://schemas.microsoft.com/office/drawing/2014/main" id="{8470EF9A-B78C-278B-A797-AD999B55DD8D}"/>
              </a:ext>
            </a:extLst>
          </p:cNvPr>
          <p:cNvPicPr>
            <a:picLocks noChangeAspect="1"/>
          </p:cNvPicPr>
          <p:nvPr/>
        </p:nvPicPr>
        <p:blipFill>
          <a:blip r:embed="rId2"/>
          <a:stretch>
            <a:fillRect/>
          </a:stretch>
        </p:blipFill>
        <p:spPr>
          <a:xfrm>
            <a:off x="8254365" y="990322"/>
            <a:ext cx="1054571" cy="1150529"/>
          </a:xfrm>
          <a:prstGeom prst="rect">
            <a:avLst/>
          </a:prstGeom>
        </p:spPr>
      </p:pic>
      <p:pic>
        <p:nvPicPr>
          <p:cNvPr id="4" name="Picture 5" descr="A blue and black symbol&#10;&#10;Description automatically generated">
            <a:extLst>
              <a:ext uri="{FF2B5EF4-FFF2-40B4-BE49-F238E27FC236}">
                <a16:creationId xmlns:a16="http://schemas.microsoft.com/office/drawing/2014/main" id="{735FFB60-AB9F-E9F6-AD49-78C09B0DEFDA}"/>
              </a:ext>
            </a:extLst>
          </p:cNvPr>
          <p:cNvPicPr>
            <a:picLocks noChangeAspect="1"/>
          </p:cNvPicPr>
          <p:nvPr/>
        </p:nvPicPr>
        <p:blipFill>
          <a:blip r:embed="rId3"/>
          <a:stretch>
            <a:fillRect/>
          </a:stretch>
        </p:blipFill>
        <p:spPr>
          <a:xfrm>
            <a:off x="10183639" y="515547"/>
            <a:ext cx="1429157" cy="1238116"/>
          </a:xfrm>
          <a:prstGeom prst="rect">
            <a:avLst/>
          </a:prstGeom>
        </p:spPr>
      </p:pic>
      <p:pic>
        <p:nvPicPr>
          <p:cNvPr id="6" name="Picture 6" descr="A blue logo with a black background&#10;&#10;Description automatically generated">
            <a:extLst>
              <a:ext uri="{FF2B5EF4-FFF2-40B4-BE49-F238E27FC236}">
                <a16:creationId xmlns:a16="http://schemas.microsoft.com/office/drawing/2014/main" id="{7A912B44-DBB7-F5F5-1192-03046B644B12}"/>
              </a:ext>
            </a:extLst>
          </p:cNvPr>
          <p:cNvPicPr>
            <a:picLocks noChangeAspect="1"/>
          </p:cNvPicPr>
          <p:nvPr/>
        </p:nvPicPr>
        <p:blipFill>
          <a:blip r:embed="rId4"/>
          <a:stretch>
            <a:fillRect/>
          </a:stretch>
        </p:blipFill>
        <p:spPr>
          <a:xfrm>
            <a:off x="10839924" y="4087667"/>
            <a:ext cx="999409" cy="997271"/>
          </a:xfrm>
          <a:prstGeom prst="rect">
            <a:avLst/>
          </a:prstGeom>
        </p:spPr>
      </p:pic>
      <p:pic>
        <p:nvPicPr>
          <p:cNvPr id="7" name="Picture 7" descr="A blue diamond with black text&#10;&#10;Description automatically generated">
            <a:extLst>
              <a:ext uri="{FF2B5EF4-FFF2-40B4-BE49-F238E27FC236}">
                <a16:creationId xmlns:a16="http://schemas.microsoft.com/office/drawing/2014/main" id="{1858E080-40AE-A8F0-6895-51E6C7CA5D02}"/>
              </a:ext>
            </a:extLst>
          </p:cNvPr>
          <p:cNvPicPr>
            <a:picLocks noChangeAspect="1"/>
          </p:cNvPicPr>
          <p:nvPr/>
        </p:nvPicPr>
        <p:blipFill>
          <a:blip r:embed="rId5"/>
          <a:stretch>
            <a:fillRect/>
          </a:stretch>
        </p:blipFill>
        <p:spPr>
          <a:xfrm>
            <a:off x="6864623" y="2561157"/>
            <a:ext cx="1612034" cy="1602509"/>
          </a:xfrm>
          <a:prstGeom prst="rect">
            <a:avLst/>
          </a:prstGeom>
        </p:spPr>
      </p:pic>
      <p:pic>
        <p:nvPicPr>
          <p:cNvPr id="8" name="Picture 8" descr="A black cat with a tail&#10;&#10;Description automatically generated">
            <a:extLst>
              <a:ext uri="{FF2B5EF4-FFF2-40B4-BE49-F238E27FC236}">
                <a16:creationId xmlns:a16="http://schemas.microsoft.com/office/drawing/2014/main" id="{F2567DED-6C7C-D1E6-6CC9-246E1FF6FF0A}"/>
              </a:ext>
            </a:extLst>
          </p:cNvPr>
          <p:cNvPicPr>
            <a:picLocks noChangeAspect="1"/>
          </p:cNvPicPr>
          <p:nvPr/>
        </p:nvPicPr>
        <p:blipFill>
          <a:blip r:embed="rId6"/>
          <a:stretch>
            <a:fillRect/>
          </a:stretch>
        </p:blipFill>
        <p:spPr>
          <a:xfrm>
            <a:off x="9354701" y="5227499"/>
            <a:ext cx="1082793" cy="1082793"/>
          </a:xfrm>
          <a:prstGeom prst="rect">
            <a:avLst/>
          </a:prstGeom>
        </p:spPr>
      </p:pic>
      <p:pic>
        <p:nvPicPr>
          <p:cNvPr id="11" name="Picture 11" descr="A logo with orange circles&#10;&#10;Description automatically generated">
            <a:extLst>
              <a:ext uri="{FF2B5EF4-FFF2-40B4-BE49-F238E27FC236}">
                <a16:creationId xmlns:a16="http://schemas.microsoft.com/office/drawing/2014/main" id="{471C2228-E8CB-A41E-CFB2-31C9631CAF68}"/>
              </a:ext>
            </a:extLst>
          </p:cNvPr>
          <p:cNvPicPr>
            <a:picLocks noChangeAspect="1"/>
          </p:cNvPicPr>
          <p:nvPr/>
        </p:nvPicPr>
        <p:blipFill rotWithShape="1">
          <a:blip r:embed="rId7"/>
          <a:srcRect l="16955" t="14122" r="19031" b="13483"/>
          <a:stretch/>
        </p:blipFill>
        <p:spPr>
          <a:xfrm>
            <a:off x="9254878" y="2508659"/>
            <a:ext cx="1743834" cy="1213628"/>
          </a:xfrm>
          <a:prstGeom prst="rect">
            <a:avLst/>
          </a:prstGeom>
        </p:spPr>
      </p:pic>
      <p:sp>
        <p:nvSpPr>
          <p:cNvPr id="14" name="Rectangle 13">
            <a:extLst>
              <a:ext uri="{FF2B5EF4-FFF2-40B4-BE49-F238E27FC236}">
                <a16:creationId xmlns:a16="http://schemas.microsoft.com/office/drawing/2014/main" id="{78ED0B43-7640-35A7-9A78-51DC96EE7EAF}"/>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4012645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201781" y="820032"/>
            <a:ext cx="11684000" cy="501841"/>
          </a:xfrm>
        </p:spPr>
        <p:txBody>
          <a:bodyPr vert="horz" lIns="91440" tIns="45720" rIns="91440" bIns="45720" rtlCol="0" anchor="ctr">
            <a:noAutofit/>
          </a:bodyPr>
          <a:lstStyle/>
          <a:p>
            <a:r>
              <a:rPr lang="en-US" sz="3600">
                <a:latin typeface="Adobe Devanagari"/>
              </a:rPr>
              <a:t>Functional Requirements</a:t>
            </a:r>
            <a:br>
              <a:rPr lang="en-US" sz="3600">
                <a:latin typeface="Adobe Devanagari"/>
              </a:rPr>
            </a:b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
        <p:nvSpPr>
          <p:cNvPr id="4" name="Rectangle: Rounded Corners 3">
            <a:extLst>
              <a:ext uri="{FF2B5EF4-FFF2-40B4-BE49-F238E27FC236}">
                <a16:creationId xmlns:a16="http://schemas.microsoft.com/office/drawing/2014/main" id="{95191FA3-E316-908F-8C63-AF34972F11CA}"/>
              </a:ext>
            </a:extLst>
          </p:cNvPr>
          <p:cNvSpPr/>
          <p:nvPr/>
        </p:nvSpPr>
        <p:spPr>
          <a:xfrm>
            <a:off x="2550048" y="1223030"/>
            <a:ext cx="7085432" cy="471893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t"/>
          <a:lstStyle/>
          <a:p>
            <a:pPr marL="457200" indent="-457200">
              <a:lnSpc>
                <a:spcPct val="200000"/>
              </a:lnSpc>
              <a:buFont typeface="Arial"/>
              <a:buChar char="•"/>
            </a:pPr>
            <a:r>
              <a:rPr lang="en-US" sz="2800">
                <a:ea typeface="Cambria"/>
                <a:cs typeface="Segoe UI"/>
              </a:rPr>
              <a:t>Data Collection and Preprocessing</a:t>
            </a:r>
          </a:p>
          <a:p>
            <a:pPr marL="457200" indent="-457200">
              <a:lnSpc>
                <a:spcPct val="200000"/>
              </a:lnSpc>
              <a:buFont typeface="Arial"/>
              <a:buChar char="•"/>
            </a:pPr>
            <a:r>
              <a:rPr lang="en-US" sz="2800">
                <a:ea typeface="Cambria"/>
                <a:cs typeface="Segoe UI"/>
              </a:rPr>
              <a:t>Automated ECG Analysis</a:t>
            </a:r>
          </a:p>
          <a:p>
            <a:pPr marL="457200" indent="-457200">
              <a:lnSpc>
                <a:spcPct val="200000"/>
              </a:lnSpc>
              <a:buFont typeface="Arial"/>
              <a:buChar char="•"/>
            </a:pPr>
            <a:r>
              <a:rPr lang="en-US" sz="2800">
                <a:ea typeface="Cambria"/>
                <a:cs typeface="Segoe UI"/>
              </a:rPr>
              <a:t>Predictive Modeling</a:t>
            </a:r>
          </a:p>
          <a:p>
            <a:pPr marL="457200" indent="-457200">
              <a:lnSpc>
                <a:spcPct val="200000"/>
              </a:lnSpc>
              <a:buFont typeface="Arial"/>
              <a:buChar char="•"/>
            </a:pPr>
            <a:r>
              <a:rPr lang="en-US" sz="2800">
                <a:ea typeface="Cambria"/>
                <a:cs typeface="Segoe UI"/>
              </a:rPr>
              <a:t>Graph Chart Generation</a:t>
            </a:r>
          </a:p>
          <a:p>
            <a:pPr marL="457200" indent="-457200">
              <a:lnSpc>
                <a:spcPct val="200000"/>
              </a:lnSpc>
              <a:buFont typeface="Arial"/>
              <a:buChar char="•"/>
            </a:pPr>
            <a:r>
              <a:rPr lang="en-US" sz="2800">
                <a:ea typeface="Cambria"/>
                <a:cs typeface="Segoe UI"/>
              </a:rPr>
              <a:t>User Interface</a:t>
            </a:r>
          </a:p>
          <a:p>
            <a:pPr marL="457200" indent="-457200">
              <a:buFont typeface="Arial"/>
              <a:buChar char="•"/>
            </a:pPr>
            <a:endParaRPr lang="en-US" sz="2800">
              <a:ea typeface="Cambria"/>
              <a:cs typeface="Segoe UI"/>
            </a:endParaRPr>
          </a:p>
        </p:txBody>
      </p:sp>
    </p:spTree>
    <p:extLst>
      <p:ext uri="{BB962C8B-B14F-4D97-AF65-F5344CB8AC3E}">
        <p14:creationId xmlns:p14="http://schemas.microsoft.com/office/powerpoint/2010/main" val="242126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a:xfrm>
            <a:off x="177800" y="219364"/>
            <a:ext cx="11684000" cy="5181600"/>
          </a:xfrm>
        </p:spPr>
        <p:txBody>
          <a:bodyPr vert="horz" lIns="91440" tIns="45720" rIns="91440" bIns="45720" rtlCol="0" anchor="t">
            <a:normAutofit/>
          </a:bodyPr>
          <a:lstStyle/>
          <a:p>
            <a:pPr marL="0" indent="0">
              <a:buNone/>
            </a:pPr>
            <a:endParaRPr lang="en-US">
              <a:solidFill>
                <a:srgbClr val="000000"/>
              </a:solidFill>
              <a:ea typeface="Cambria"/>
            </a:endParaRPr>
          </a:p>
          <a:p>
            <a:pPr marL="457200" lvl="1" indent="0" algn="ctr">
              <a:buNone/>
            </a:pPr>
            <a:r>
              <a:rPr lang="en-US" sz="3200" b="1"/>
              <a:t>Research Question</a:t>
            </a:r>
            <a:endParaRPr lang="en-US" sz="3200" b="1">
              <a:ea typeface="Cambria"/>
              <a:cs typeface="Calibri" panose="020F0502020204030204"/>
            </a:endParaRPr>
          </a:p>
          <a:p>
            <a:pPr marL="800100" lvl="1" indent="-342900">
              <a:buAutoNum type="arabicPeriod"/>
            </a:pPr>
            <a:endParaRPr lang="en-US" sz="1800">
              <a:solidFill>
                <a:srgbClr val="000000"/>
              </a:solidFill>
              <a:ea typeface="Cambria"/>
              <a:cs typeface="Calibri"/>
            </a:endParaRPr>
          </a:p>
          <a:p>
            <a:pPr lvl="1"/>
            <a:endParaRPr lang="en-US">
              <a:ea typeface="Cambria"/>
            </a:endParaRPr>
          </a:p>
        </p:txBody>
      </p:sp>
      <p:sp>
        <p:nvSpPr>
          <p:cNvPr id="2" name="Rectangle: Rounded Corners 1">
            <a:extLst>
              <a:ext uri="{FF2B5EF4-FFF2-40B4-BE49-F238E27FC236}">
                <a16:creationId xmlns:a16="http://schemas.microsoft.com/office/drawing/2014/main" id="{26BFB7BF-ED9B-3C0D-0EFD-39C365389B8A}"/>
              </a:ext>
            </a:extLst>
          </p:cNvPr>
          <p:cNvSpPr/>
          <p:nvPr/>
        </p:nvSpPr>
        <p:spPr>
          <a:xfrm>
            <a:off x="1168978" y="1570181"/>
            <a:ext cx="10425544" cy="371763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800100" lvl="1" indent="-342900">
              <a:lnSpc>
                <a:spcPct val="90000"/>
              </a:lnSpc>
              <a:spcBef>
                <a:spcPts val="500"/>
              </a:spcBef>
              <a:buAutoNum type="arabicPeriod"/>
            </a:pPr>
            <a:r>
              <a:rPr lang="en-US" sz="2000">
                <a:solidFill>
                  <a:schemeClr val="tx1">
                    <a:lumMod val="65000"/>
                    <a:lumOff val="35000"/>
                  </a:schemeClr>
                </a:solidFill>
                <a:cs typeface="Calibri"/>
              </a:rPr>
              <a:t>How to assess the effectiveness of utilizing machine learning algorithms to analyze patients' medical records, symptoms for identifying the possible heart patients.</a:t>
            </a:r>
          </a:p>
          <a:p>
            <a:pPr marL="800100" lvl="1" indent="-342900">
              <a:lnSpc>
                <a:spcPct val="90000"/>
              </a:lnSpc>
              <a:spcBef>
                <a:spcPts val="500"/>
              </a:spcBef>
              <a:buAutoNum type="arabicPeriod"/>
            </a:pPr>
            <a:r>
              <a:rPr lang="en-US" sz="2000">
                <a:solidFill>
                  <a:schemeClr val="tx1">
                    <a:lumMod val="65000"/>
                    <a:lumOff val="35000"/>
                  </a:schemeClr>
                </a:solidFill>
                <a:cs typeface="Calibri"/>
              </a:rPr>
              <a:t>How to assess the effectiveness of utilizing machine learning algorithms to analyze patients' medical records and generate personalized diet plans schedules for each patient?</a:t>
            </a:r>
          </a:p>
          <a:p>
            <a:pPr marL="800100" lvl="1" indent="-342900">
              <a:lnSpc>
                <a:spcPct val="90000"/>
              </a:lnSpc>
              <a:spcBef>
                <a:spcPts val="500"/>
              </a:spcBef>
              <a:buAutoNum type="arabicPeriod"/>
            </a:pPr>
            <a:r>
              <a:rPr lang="en-US" sz="2000">
                <a:solidFill>
                  <a:schemeClr val="tx1">
                    <a:lumMod val="65000"/>
                    <a:lumOff val="35000"/>
                  </a:schemeClr>
                </a:solidFill>
                <a:cs typeface="Calibri"/>
              </a:rPr>
              <a:t>How can identify the actual dates when medicine stocks are running over, well before they run out?</a:t>
            </a:r>
          </a:p>
          <a:p>
            <a:pPr marL="800100" lvl="1" indent="-342900">
              <a:lnSpc>
                <a:spcPct val="90000"/>
              </a:lnSpc>
              <a:spcBef>
                <a:spcPts val="500"/>
              </a:spcBef>
              <a:buAutoNum type="arabicPeriod"/>
            </a:pPr>
            <a:r>
              <a:rPr lang="en-US" sz="2000">
                <a:solidFill>
                  <a:schemeClr val="tx1">
                    <a:lumMod val="65000"/>
                    <a:lumOff val="35000"/>
                  </a:schemeClr>
                </a:solidFill>
                <a:cs typeface="Calibri"/>
              </a:rPr>
              <a:t>How to assess the effectiveness of integrating machine learning algorithms to analyze medical reports for predicting future problems in patients?</a:t>
            </a:r>
          </a:p>
        </p:txBody>
      </p:sp>
    </p:spTree>
    <p:extLst>
      <p:ext uri="{BB962C8B-B14F-4D97-AF65-F5344CB8AC3E}">
        <p14:creationId xmlns:p14="http://schemas.microsoft.com/office/powerpoint/2010/main" val="72510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B0253B7-7F27-7B84-F7DF-E0B9499033DD}"/>
              </a:ext>
            </a:extLst>
          </p:cNvPr>
          <p:cNvSpPr>
            <a:spLocks noGrp="1"/>
          </p:cNvSpPr>
          <p:nvPr>
            <p:ph type="title"/>
          </p:nvPr>
        </p:nvSpPr>
        <p:spPr>
          <a:xfrm>
            <a:off x="255592" y="783380"/>
            <a:ext cx="11684000" cy="501841"/>
          </a:xfrm>
        </p:spPr>
        <p:txBody>
          <a:bodyPr vert="horz" lIns="91440" tIns="45720" rIns="91440" bIns="45720" rtlCol="0" anchor="ctr">
            <a:noAutofit/>
          </a:bodyPr>
          <a:lstStyle/>
          <a:p>
            <a:r>
              <a:rPr lang="en-US" sz="3600">
                <a:latin typeface="Adobe Devanagari"/>
              </a:rPr>
              <a:t>Non-Functional Requirements</a:t>
            </a:r>
            <a:br>
              <a:rPr lang="en-US" sz="3600"/>
            </a:br>
            <a:br>
              <a:rPr lang="en-US" sz="3600" b="1"/>
            </a:br>
            <a:endParaRPr lang="en-US" sz="3600" b="1"/>
          </a:p>
        </p:txBody>
      </p:sp>
      <p:sp>
        <p:nvSpPr>
          <p:cNvPr id="3" name="Rectangle 2">
            <a:extLst>
              <a:ext uri="{FF2B5EF4-FFF2-40B4-BE49-F238E27FC236}">
                <a16:creationId xmlns:a16="http://schemas.microsoft.com/office/drawing/2014/main" id="{298C6C51-A10A-1433-5AF2-E8248A7199C9}"/>
              </a:ext>
            </a:extLst>
          </p:cNvPr>
          <p:cNvSpPr/>
          <p:nvPr/>
        </p:nvSpPr>
        <p:spPr>
          <a:xfrm>
            <a:off x="3300361"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
        <p:nvSpPr>
          <p:cNvPr id="4" name="Rectangle: Rounded Corners 3">
            <a:extLst>
              <a:ext uri="{FF2B5EF4-FFF2-40B4-BE49-F238E27FC236}">
                <a16:creationId xmlns:a16="http://schemas.microsoft.com/office/drawing/2014/main" id="{0C3D4BAE-A8F9-37BB-FE73-42A34138ADAD}"/>
              </a:ext>
            </a:extLst>
          </p:cNvPr>
          <p:cNvSpPr/>
          <p:nvPr/>
        </p:nvSpPr>
        <p:spPr>
          <a:xfrm>
            <a:off x="3640540" y="1224128"/>
            <a:ext cx="4911858" cy="489272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nSpc>
                <a:spcPct val="200000"/>
              </a:lnSpc>
              <a:spcBef>
                <a:spcPct val="0"/>
              </a:spcBef>
            </a:pPr>
            <a:r>
              <a:rPr lang="en-US" sz="2800">
                <a:ea typeface="+mn-lt"/>
                <a:cs typeface="+mn-lt"/>
              </a:rPr>
              <a:t>• Accuracy &amp; Reliability</a:t>
            </a:r>
            <a:endParaRPr lang="en-US" sz="2800">
              <a:ea typeface="Cambria"/>
            </a:endParaRPr>
          </a:p>
          <a:p>
            <a:pPr>
              <a:lnSpc>
                <a:spcPct val="200000"/>
              </a:lnSpc>
            </a:pPr>
            <a:r>
              <a:rPr lang="en-US" sz="2800">
                <a:ea typeface="+mn-lt"/>
                <a:cs typeface="+mn-lt"/>
              </a:rPr>
              <a:t>• Performance</a:t>
            </a:r>
            <a:endParaRPr lang="en-US" sz="2800">
              <a:ea typeface="Cambria"/>
            </a:endParaRPr>
          </a:p>
          <a:p>
            <a:pPr>
              <a:lnSpc>
                <a:spcPct val="200000"/>
              </a:lnSpc>
            </a:pPr>
            <a:r>
              <a:rPr lang="en-US" sz="2800">
                <a:ea typeface="+mn-lt"/>
                <a:cs typeface="+mn-lt"/>
              </a:rPr>
              <a:t>• Scalability</a:t>
            </a:r>
            <a:endParaRPr lang="en-US" sz="2800">
              <a:ea typeface="Cambria"/>
            </a:endParaRPr>
          </a:p>
          <a:p>
            <a:pPr>
              <a:lnSpc>
                <a:spcPct val="200000"/>
              </a:lnSpc>
            </a:pPr>
            <a:r>
              <a:rPr lang="en-US" sz="2800">
                <a:ea typeface="+mn-lt"/>
                <a:cs typeface="+mn-lt"/>
              </a:rPr>
              <a:t>• Security and Privacy</a:t>
            </a:r>
            <a:endParaRPr lang="en-US" sz="2000">
              <a:ea typeface="Cambria"/>
            </a:endParaRPr>
          </a:p>
        </p:txBody>
      </p:sp>
    </p:spTree>
    <p:extLst>
      <p:ext uri="{BB962C8B-B14F-4D97-AF65-F5344CB8AC3E}">
        <p14:creationId xmlns:p14="http://schemas.microsoft.com/office/powerpoint/2010/main" val="3328602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Commercialization</a:t>
            </a:r>
            <a:endParaRPr lang="en-US"/>
          </a:p>
        </p:txBody>
      </p:sp>
      <p:sp>
        <p:nvSpPr>
          <p:cNvPr id="8" name="Content Placeholder 7">
            <a:extLst>
              <a:ext uri="{FF2B5EF4-FFF2-40B4-BE49-F238E27FC236}">
                <a16:creationId xmlns:a16="http://schemas.microsoft.com/office/drawing/2014/main" id="{3FEF7201-DE4A-F075-F54F-73F3608FBD2C}"/>
              </a:ext>
            </a:extLst>
          </p:cNvPr>
          <p:cNvSpPr>
            <a:spLocks noGrp="1"/>
          </p:cNvSpPr>
          <p:nvPr>
            <p:ph idx="1"/>
          </p:nvPr>
        </p:nvSpPr>
        <p:spPr>
          <a:xfrm>
            <a:off x="389312" y="1367853"/>
            <a:ext cx="7488297" cy="4449054"/>
          </a:xfrm>
        </p:spPr>
        <p:txBody>
          <a:bodyPr vert="horz" lIns="91440" tIns="45720" rIns="91440" bIns="45720" rtlCol="0" anchor="t">
            <a:normAutofit/>
          </a:bodyPr>
          <a:lstStyle/>
          <a:p>
            <a:r>
              <a:rPr lang="en-US" sz="1900">
                <a:ea typeface="+mn-lt"/>
                <a:cs typeface="+mn-lt"/>
              </a:rPr>
              <a:t>Create a clinical decision support system for healthcare professionals. The system can assist doctors in making more informed decisions by providing them with insights from the automated analysis and predictive models. This can help optimize treatment plans and improve patient outcomes.</a:t>
            </a:r>
            <a:endParaRPr lang="en-US" sz="2000">
              <a:ea typeface="+mn-lt"/>
              <a:cs typeface="+mn-lt"/>
            </a:endParaRPr>
          </a:p>
          <a:p>
            <a:endParaRPr lang="en-US" sz="1900">
              <a:ea typeface="+mn-lt"/>
              <a:cs typeface="+mn-lt"/>
            </a:endParaRPr>
          </a:p>
          <a:p>
            <a:r>
              <a:rPr lang="en-US" sz="2000">
                <a:ea typeface="+mn-lt"/>
                <a:cs typeface="+mn-lt"/>
              </a:rPr>
              <a:t>Develop a medical device that integrates the automated ECG analysis and predictive modeling system. </a:t>
            </a:r>
            <a:endParaRPr lang="en-US"/>
          </a:p>
          <a:p>
            <a:pPr marL="0" indent="0">
              <a:buNone/>
            </a:pPr>
            <a:endParaRPr lang="en-US" sz="2000">
              <a:ea typeface="+mn-lt"/>
              <a:cs typeface="+mn-lt"/>
            </a:endParaRPr>
          </a:p>
          <a:p>
            <a:r>
              <a:rPr lang="en-US" sz="2000">
                <a:ea typeface="+mn-lt"/>
                <a:cs typeface="+mn-lt"/>
              </a:rPr>
              <a:t>Create a user-friendly mobile app that allows individuals to upload their ECG records and receive personalized predictive reports.</a:t>
            </a:r>
          </a:p>
        </p:txBody>
      </p:sp>
      <p:pic>
        <p:nvPicPr>
          <p:cNvPr id="9" name="Picture 9" descr="A blue line drawing of a robot arm and a diagram&#10;&#10;Description automatically generated">
            <a:extLst>
              <a:ext uri="{FF2B5EF4-FFF2-40B4-BE49-F238E27FC236}">
                <a16:creationId xmlns:a16="http://schemas.microsoft.com/office/drawing/2014/main" id="{14AC2F66-F7D0-FF8D-B56B-BEEF08951F91}"/>
              </a:ext>
            </a:extLst>
          </p:cNvPr>
          <p:cNvPicPr>
            <a:picLocks noChangeAspect="1"/>
          </p:cNvPicPr>
          <p:nvPr/>
        </p:nvPicPr>
        <p:blipFill>
          <a:blip r:embed="rId2"/>
          <a:stretch>
            <a:fillRect/>
          </a:stretch>
        </p:blipFill>
        <p:spPr>
          <a:xfrm>
            <a:off x="7753585" y="1373927"/>
            <a:ext cx="3928533" cy="3517479"/>
          </a:xfrm>
          <a:prstGeom prst="rect">
            <a:avLst/>
          </a:prstGeom>
        </p:spPr>
      </p:pic>
      <p:sp>
        <p:nvSpPr>
          <p:cNvPr id="4" name="Rectangle 3">
            <a:extLst>
              <a:ext uri="{FF2B5EF4-FFF2-40B4-BE49-F238E27FC236}">
                <a16:creationId xmlns:a16="http://schemas.microsoft.com/office/drawing/2014/main" id="{2CBE123C-844C-95BD-807C-E0C54677DD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DEWANTHA A.A.A.R.S   </a:t>
            </a:r>
            <a:r>
              <a:rPr lang="en-US" sz="1800">
                <a:solidFill>
                  <a:schemeClr val="tx1"/>
                </a:solidFill>
              </a:rPr>
              <a:t>|</a:t>
            </a:r>
            <a:r>
              <a:rPr lang="en-US">
                <a:solidFill>
                  <a:schemeClr val="tx1"/>
                </a:solidFill>
              </a:rPr>
              <a:t>  </a:t>
            </a:r>
            <a:r>
              <a:rPr lang="en-US" b="1">
                <a:solidFill>
                  <a:schemeClr val="tx1"/>
                </a:solidFill>
              </a:rPr>
              <a:t>TMP-2023-24-015</a:t>
            </a:r>
            <a:endParaRPr lang="en-US">
              <a:solidFill>
                <a:schemeClr val="tx1"/>
              </a:solidFill>
            </a:endParaRPr>
          </a:p>
        </p:txBody>
      </p:sp>
    </p:spTree>
    <p:extLst>
      <p:ext uri="{BB962C8B-B14F-4D97-AF65-F5344CB8AC3E}">
        <p14:creationId xmlns:p14="http://schemas.microsoft.com/office/powerpoint/2010/main" val="1448210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D1B8E2C-F9A2-ACE3-E9CD-AB80ABBA3413}"/>
              </a:ext>
            </a:extLst>
          </p:cNvPr>
          <p:cNvSpPr>
            <a:spLocks noGrp="1"/>
          </p:cNvSpPr>
          <p:nvPr/>
        </p:nvSpPr>
        <p:spPr>
          <a:xfrm>
            <a:off x="8325852" y="1118937"/>
            <a:ext cx="3404937" cy="268318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nSpc>
                <a:spcPct val="90000"/>
              </a:lnSpc>
              <a:spcAft>
                <a:spcPts val="600"/>
              </a:spcAft>
            </a:pPr>
            <a:r>
              <a:rPr lang="en-US" kern="1200">
                <a:solidFill>
                  <a:schemeClr val="tx2"/>
                </a:solidFill>
                <a:latin typeface="+mj-lt"/>
                <a:ea typeface="+mj-ea"/>
                <a:cs typeface="+mj-cs"/>
              </a:rPr>
              <a:t>Gannt chart</a:t>
            </a:r>
          </a:p>
        </p:txBody>
      </p:sp>
      <p:grpSp>
        <p:nvGrpSpPr>
          <p:cNvPr id="25" name="Group 12">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4" name="Freeform: Shape 13">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4" descr="A graph on a white sheet&#10;&#10;Description automatically generated">
            <a:extLst>
              <a:ext uri="{FF2B5EF4-FFF2-40B4-BE49-F238E27FC236}">
                <a16:creationId xmlns:a16="http://schemas.microsoft.com/office/drawing/2014/main" id="{B181E08B-72D8-F5F5-EFE3-BF5B18EA0556}"/>
              </a:ext>
            </a:extLst>
          </p:cNvPr>
          <p:cNvPicPr>
            <a:picLocks noChangeAspect="1"/>
          </p:cNvPicPr>
          <p:nvPr/>
        </p:nvPicPr>
        <p:blipFill>
          <a:blip r:embed="rId2"/>
          <a:stretch>
            <a:fillRect/>
          </a:stretch>
        </p:blipFill>
        <p:spPr>
          <a:xfrm>
            <a:off x="250490" y="446087"/>
            <a:ext cx="7973276" cy="5861915"/>
          </a:xfrm>
          <a:prstGeom prst="rect">
            <a:avLst/>
          </a:prstGeom>
        </p:spPr>
      </p:pic>
      <p:grpSp>
        <p:nvGrpSpPr>
          <p:cNvPr id="19" name="Group 18">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0" name="Freeform: Shape 19">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002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1B8E2C-F9A2-ACE3-E9CD-AB80ABBA3413}"/>
              </a:ext>
            </a:extLst>
          </p:cNvPr>
          <p:cNvSpPr>
            <a:spLocks noGrp="1"/>
          </p:cNvSpPr>
          <p:nvPr/>
        </p:nvSpPr>
        <p:spPr>
          <a:xfrm>
            <a:off x="593766" y="398813"/>
            <a:ext cx="4376058" cy="758413"/>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a:t>References</a:t>
            </a:r>
          </a:p>
        </p:txBody>
      </p:sp>
      <p:sp>
        <p:nvSpPr>
          <p:cNvPr id="2" name="TextBox 1">
            <a:extLst>
              <a:ext uri="{FF2B5EF4-FFF2-40B4-BE49-F238E27FC236}">
                <a16:creationId xmlns:a16="http://schemas.microsoft.com/office/drawing/2014/main" id="{FAB9106B-23E2-B1C9-2EEB-CC3607C3DBA7}"/>
              </a:ext>
            </a:extLst>
          </p:cNvPr>
          <p:cNvSpPr txBox="1"/>
          <p:nvPr/>
        </p:nvSpPr>
        <p:spPr>
          <a:xfrm>
            <a:off x="597725" y="1379518"/>
            <a:ext cx="975953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Sampath UB Tennakoon, Bernadette N Kumar, </a:t>
            </a:r>
            <a:r>
              <a:rPr lang="en-US" err="1">
                <a:ea typeface="+mn-lt"/>
                <a:cs typeface="+mn-lt"/>
              </a:rPr>
              <a:t>Danasela</a:t>
            </a:r>
            <a:r>
              <a:rPr lang="en-US">
                <a:ea typeface="+mn-lt"/>
                <a:cs typeface="+mn-lt"/>
              </a:rPr>
              <a:t> B Nugegoda &amp; Haakon E Meyer</a:t>
            </a:r>
            <a:r>
              <a:rPr lang="en-US">
                <a:solidFill>
                  <a:srgbClr val="333333"/>
                </a:solidFill>
                <a:ea typeface="+mn-lt"/>
                <a:cs typeface="+mn-lt"/>
              </a:rPr>
              <a:t> </a:t>
            </a:r>
            <a:r>
              <a:rPr lang="en-US" b="1">
                <a:latin typeface="Cambria"/>
                <a:ea typeface="Cambria"/>
              </a:rPr>
              <a:t>"Comparison of cardiovascular risk factors between Sri Lankans living in Kandy and </a:t>
            </a:r>
            <a:r>
              <a:rPr lang="en-US" b="1" err="1">
                <a:latin typeface="Cambria"/>
                <a:ea typeface="Cambria"/>
              </a:rPr>
              <a:t>oslo</a:t>
            </a:r>
            <a:r>
              <a:rPr lang="en-US" b="1">
                <a:latin typeface="Cambria"/>
                <a:ea typeface="Cambria"/>
              </a:rPr>
              <a:t>"</a:t>
            </a:r>
            <a:r>
              <a:rPr lang="en-US" b="1">
                <a:solidFill>
                  <a:srgbClr val="1B3051"/>
                </a:solidFill>
                <a:latin typeface="Europa"/>
              </a:rPr>
              <a:t>,</a:t>
            </a:r>
            <a:r>
              <a:rPr lang="en-US" b="1">
                <a:solidFill>
                  <a:srgbClr val="1B3051"/>
                </a:solidFill>
                <a:latin typeface="Europa"/>
                <a:ea typeface="Calibri"/>
                <a:cs typeface="Calibri"/>
              </a:rPr>
              <a:t> </a:t>
            </a:r>
            <a:r>
              <a:rPr lang="en-US">
                <a:solidFill>
                  <a:srgbClr val="1B3051"/>
                </a:solidFill>
                <a:latin typeface="Calibri"/>
                <a:ea typeface="Calibri"/>
                <a:cs typeface="Calibri"/>
              </a:rPr>
              <a:t>29 October 2010</a:t>
            </a:r>
          </a:p>
          <a:p>
            <a:pPr marL="342900" indent="-342900">
              <a:buAutoNum type="arabicPeriod"/>
            </a:pPr>
            <a:endParaRPr lang="en-US">
              <a:solidFill>
                <a:srgbClr val="1B3051"/>
              </a:solidFill>
              <a:latin typeface="Calibri"/>
              <a:ea typeface="Calibri"/>
              <a:cs typeface="Calibri"/>
            </a:endParaRPr>
          </a:p>
          <a:p>
            <a:pPr marL="342900" indent="-342900">
              <a:buAutoNum type="arabicPeriod"/>
            </a:pPr>
            <a:r>
              <a:rPr lang="en-US">
                <a:latin typeface="Calibri"/>
                <a:ea typeface="Calibri"/>
                <a:cs typeface="Calibri"/>
              </a:rPr>
              <a:t>U K Ranawaka1, C N Wijekoon, A </a:t>
            </a:r>
            <a:r>
              <a:rPr lang="en-US" err="1">
                <a:latin typeface="Calibri"/>
                <a:ea typeface="Calibri"/>
                <a:cs typeface="Calibri"/>
              </a:rPr>
              <a:t>Pathmeswaran</a:t>
            </a:r>
            <a:r>
              <a:rPr lang="en-US">
                <a:latin typeface="Calibri"/>
                <a:ea typeface="Calibri"/>
                <a:cs typeface="Calibri"/>
              </a:rPr>
              <a:t>, A </a:t>
            </a:r>
            <a:r>
              <a:rPr lang="en-US" err="1">
                <a:latin typeface="Calibri"/>
                <a:ea typeface="Calibri"/>
                <a:cs typeface="Calibri"/>
              </a:rPr>
              <a:t>Kasturiratne</a:t>
            </a:r>
            <a:r>
              <a:rPr lang="en-US">
                <a:latin typeface="Calibri"/>
                <a:ea typeface="Calibri"/>
                <a:cs typeface="Calibri"/>
              </a:rPr>
              <a:t>, D Gunasekera, S </a:t>
            </a:r>
            <a:r>
              <a:rPr lang="en-US" err="1">
                <a:latin typeface="Calibri"/>
                <a:ea typeface="Calibri"/>
                <a:cs typeface="Calibri"/>
              </a:rPr>
              <a:t>Chackrewarthy</a:t>
            </a:r>
            <a:r>
              <a:rPr lang="en-US">
                <a:latin typeface="Calibri"/>
                <a:ea typeface="Calibri"/>
                <a:cs typeface="Calibri"/>
              </a:rPr>
              <a:t>, N Kato, A R Wickramasinghe </a:t>
            </a:r>
            <a:r>
              <a:rPr lang="en-US" b="1">
                <a:latin typeface="Calibri"/>
                <a:ea typeface="Calibri"/>
                <a:cs typeface="Calibri"/>
              </a:rPr>
              <a:t>"Risk estimates of cardiovascular diseases in a Sri Lankan community"</a:t>
            </a:r>
            <a:r>
              <a:rPr lang="en-US">
                <a:latin typeface="Calibri"/>
                <a:ea typeface="Calibri"/>
                <a:cs typeface="Calibri"/>
              </a:rPr>
              <a:t> ,March 2016</a:t>
            </a:r>
          </a:p>
          <a:p>
            <a:pPr marL="342900" indent="-342900">
              <a:buAutoNum type="arabicPeriod"/>
            </a:pPr>
            <a:endParaRPr lang="en-US">
              <a:latin typeface="Calibri"/>
              <a:ea typeface="Calibri"/>
              <a:cs typeface="Calibri"/>
            </a:endParaRPr>
          </a:p>
          <a:p>
            <a:pPr marL="342900" indent="-342900">
              <a:buAutoNum type="arabicPeriod"/>
            </a:pPr>
            <a:r>
              <a:rPr lang="en-US" b="1">
                <a:solidFill>
                  <a:srgbClr val="000000"/>
                </a:solidFill>
                <a:ea typeface="Calibri" panose="020F0502020204030204"/>
                <a:cs typeface="Calibri" panose="020F0502020204030204"/>
              </a:rPr>
              <a:t>"Prevalence, risk factors and predicted risk of cardiac events in chronic kidney disease of uncertain </a:t>
            </a:r>
            <a:r>
              <a:rPr lang="en-US" b="1" err="1">
                <a:solidFill>
                  <a:srgbClr val="000000"/>
                </a:solidFill>
                <a:ea typeface="Calibri" panose="020F0502020204030204"/>
                <a:cs typeface="Calibri" panose="020F0502020204030204"/>
              </a:rPr>
              <a:t>aetiology</a:t>
            </a:r>
            <a:r>
              <a:rPr lang="en-US" b="1">
                <a:solidFill>
                  <a:srgbClr val="000000"/>
                </a:solidFill>
                <a:ea typeface="Calibri" panose="020F0502020204030204"/>
                <a:cs typeface="Calibri" panose="020F0502020204030204"/>
              </a:rPr>
              <a:t> in Sri Lanka: A tubular interstitial nephropathy"</a:t>
            </a:r>
            <a:r>
              <a:rPr lang="en-US">
                <a:solidFill>
                  <a:srgbClr val="000000"/>
                </a:solidFill>
                <a:ea typeface="Calibri" panose="020F0502020204030204"/>
                <a:cs typeface="Calibri" panose="020F0502020204030204"/>
              </a:rPr>
              <a:t> , 2021 Apr 14 </a:t>
            </a:r>
          </a:p>
          <a:p>
            <a:pPr marL="342900" indent="-342900">
              <a:buAutoNum type="arabicPeriod"/>
            </a:pPr>
            <a:endParaRPr lang="en-US">
              <a:solidFill>
                <a:srgbClr val="000000"/>
              </a:solidFill>
              <a:ea typeface="Calibri" panose="020F0502020204030204"/>
              <a:cs typeface="Calibri" panose="020F0502020204030204"/>
            </a:endParaRPr>
          </a:p>
          <a:p>
            <a:pPr marL="342900" indent="-342900">
              <a:buFontTx/>
              <a:buAutoNum type="arabicPeriod"/>
            </a:pPr>
            <a:r>
              <a:rPr lang="en-US">
                <a:solidFill>
                  <a:srgbClr val="000000"/>
                </a:solidFill>
                <a:latin typeface="Calibri"/>
                <a:ea typeface="Calibri"/>
                <a:cs typeface="Calibri"/>
              </a:rPr>
              <a:t>U K Ranawaka1, C N Wijekoon1, A Pathmeswaran1, A Kasturiratne1, D Gunasekera1, S Chackrewarthy1,N Kato2, A R Wickramasinghe </a:t>
            </a:r>
            <a:r>
              <a:rPr lang="en-US" b="1">
                <a:solidFill>
                  <a:srgbClr val="000000"/>
                </a:solidFill>
                <a:latin typeface="Calibri"/>
                <a:ea typeface="Calibri"/>
                <a:cs typeface="Calibri"/>
              </a:rPr>
              <a:t>"Risk estimates of cardiovascular diseases in a Sri Lankan community"</a:t>
            </a:r>
          </a:p>
          <a:p>
            <a:pPr marL="342900" indent="-342900">
              <a:buAutoNum type="arabicPeriod"/>
            </a:pPr>
            <a:endParaRPr lang="en-US">
              <a:solidFill>
                <a:srgbClr val="000000"/>
              </a:solidFill>
              <a:latin typeface="Calibri"/>
              <a:ea typeface="Calibri"/>
              <a:cs typeface="Calibri"/>
            </a:endParaRPr>
          </a:p>
          <a:p>
            <a:endParaRPr lang="en-US">
              <a:solidFill>
                <a:srgbClr val="1B3051"/>
              </a:solidFill>
              <a:latin typeface="Calibri"/>
              <a:ea typeface="Calibri"/>
              <a:cs typeface="Calibri"/>
            </a:endParaRPr>
          </a:p>
          <a:p>
            <a:pPr marL="342900" indent="-342900">
              <a:buAutoNum type="arabicPeriod"/>
            </a:pPr>
            <a:endParaRPr lang="en-US">
              <a:solidFill>
                <a:srgbClr val="1B3051"/>
              </a:solidFill>
              <a:latin typeface="Calibri"/>
              <a:ea typeface="Calibri"/>
              <a:cs typeface="Calibri"/>
            </a:endParaRPr>
          </a:p>
          <a:p>
            <a:pPr marL="342900" indent="-342900">
              <a:buAutoNum type="arabicPeriod"/>
            </a:pPr>
            <a:endParaRPr lang="en-US" b="1">
              <a:solidFill>
                <a:srgbClr val="1B3051"/>
              </a:solidFill>
              <a:latin typeface="Calibri"/>
              <a:ea typeface="Calibri"/>
              <a:cs typeface="Calibri"/>
            </a:endParaRPr>
          </a:p>
        </p:txBody>
      </p:sp>
    </p:spTree>
    <p:extLst>
      <p:ext uri="{BB962C8B-B14F-4D97-AF65-F5344CB8AC3E}">
        <p14:creationId xmlns:p14="http://schemas.microsoft.com/office/powerpoint/2010/main" val="21283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1B5B-83CD-3E66-4655-5D767AE725D9}"/>
              </a:ext>
            </a:extLst>
          </p:cNvPr>
          <p:cNvSpPr>
            <a:spLocks noGrp="1"/>
          </p:cNvSpPr>
          <p:nvPr>
            <p:ph type="title"/>
          </p:nvPr>
        </p:nvSpPr>
        <p:spPr>
          <a:xfrm>
            <a:off x="3613030" y="163842"/>
            <a:ext cx="4275827" cy="678582"/>
          </a:xfrm>
        </p:spPr>
        <p:txBody>
          <a:bodyPr>
            <a:normAutofit fontScale="90000"/>
          </a:bodyPr>
          <a:lstStyle/>
          <a:p>
            <a:r>
              <a:rPr lang="en-US" sz="3200">
                <a:ea typeface="Calibri Light"/>
                <a:cs typeface="Calibri Light"/>
              </a:rPr>
              <a:t>Overall System Diagram</a:t>
            </a:r>
            <a:r>
              <a:rPr lang="en-US">
                <a:ea typeface="Calibri Light"/>
                <a:cs typeface="Calibri Light"/>
              </a:rPr>
              <a:t> </a:t>
            </a:r>
            <a:endParaRPr lang="en-US"/>
          </a:p>
        </p:txBody>
      </p:sp>
      <p:pic>
        <p:nvPicPr>
          <p:cNvPr id="4" name="Picture 4" descr="A screenshot of a computer&#10;&#10;Description automatically generated">
            <a:extLst>
              <a:ext uri="{FF2B5EF4-FFF2-40B4-BE49-F238E27FC236}">
                <a16:creationId xmlns:a16="http://schemas.microsoft.com/office/drawing/2014/main" id="{44BE7EB2-CF23-203E-0F81-95DE88B0B628}"/>
              </a:ext>
            </a:extLst>
          </p:cNvPr>
          <p:cNvPicPr>
            <a:picLocks noGrp="1" noChangeAspect="1"/>
          </p:cNvPicPr>
          <p:nvPr>
            <p:ph idx="1"/>
          </p:nvPr>
        </p:nvPicPr>
        <p:blipFill rotWithShape="1">
          <a:blip r:embed="rId2"/>
          <a:srcRect r="20556"/>
          <a:stretch/>
        </p:blipFill>
        <p:spPr>
          <a:xfrm>
            <a:off x="1646311" y="934229"/>
            <a:ext cx="8611692" cy="5687258"/>
          </a:xfrm>
        </p:spPr>
      </p:pic>
    </p:spTree>
    <p:extLst>
      <p:ext uri="{BB962C8B-B14F-4D97-AF65-F5344CB8AC3E}">
        <p14:creationId xmlns:p14="http://schemas.microsoft.com/office/powerpoint/2010/main" val="58499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3114178"/>
            <a:ext cx="10363200" cy="854075"/>
          </a:xfrm>
        </p:spPr>
        <p:txBody>
          <a:bodyPr/>
          <a:lstStyle/>
          <a:p>
            <a:pPr algn="ctr"/>
            <a:r>
              <a:rPr lang="en-US">
                <a:latin typeface="Adobe Devanagari"/>
              </a:rPr>
              <a:t>IT20623418 | Jayasekara J.M.P.N.K</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971716"/>
            <a:ext cx="10363200" cy="1419368"/>
          </a:xfrm>
        </p:spPr>
        <p:txBody>
          <a:bodyPr>
            <a:normAutofit/>
          </a:bodyPr>
          <a:lstStyle/>
          <a:p>
            <a:pPr algn="ctr"/>
            <a:r>
              <a:rPr lang="en-US" sz="2400">
                <a:solidFill>
                  <a:srgbClr val="898989"/>
                </a:solidFill>
              </a:rPr>
              <a:t>BSc (Hons) in Information Technology</a:t>
            </a:r>
            <a:endParaRPr lang="en-US" sz="2400">
              <a:ea typeface="Cambria"/>
            </a:endParaRPr>
          </a:p>
          <a:p>
            <a:pPr algn="ctr"/>
            <a:r>
              <a:rPr lang="en-US" sz="2400">
                <a:solidFill>
                  <a:srgbClr val="898989"/>
                </a:solidFill>
              </a:rPr>
              <a:t>Specializing in Software Engineering</a:t>
            </a:r>
            <a:endParaRPr lang="en-US" sz="2400"/>
          </a:p>
          <a:p>
            <a:pPr algn="ctr"/>
            <a:endParaRPr lang="en-US">
              <a:ea typeface="Cambria"/>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pic>
        <p:nvPicPr>
          <p:cNvPr id="2" name="Picture 2" descr="A person with long black hair&#10;&#10;Description automatically generated">
            <a:extLst>
              <a:ext uri="{FF2B5EF4-FFF2-40B4-BE49-F238E27FC236}">
                <a16:creationId xmlns:a16="http://schemas.microsoft.com/office/drawing/2014/main" id="{91A9416D-CF59-3471-72BC-A3E9F5A1F2B3}"/>
              </a:ext>
            </a:extLst>
          </p:cNvPr>
          <p:cNvPicPr>
            <a:picLocks noChangeAspect="1"/>
          </p:cNvPicPr>
          <p:nvPr/>
        </p:nvPicPr>
        <p:blipFill>
          <a:blip r:embed="rId2"/>
          <a:stretch>
            <a:fillRect/>
          </a:stretch>
        </p:blipFill>
        <p:spPr>
          <a:xfrm>
            <a:off x="10072510" y="81486"/>
            <a:ext cx="2062020" cy="2228221"/>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304800" y="304800"/>
            <a:ext cx="11684000" cy="953798"/>
          </a:xfrm>
        </p:spPr>
        <p:txBody>
          <a:bodyPr anchor="ctr">
            <a:normAutofit/>
          </a:bodyPr>
          <a:lstStyle/>
          <a:p>
            <a:pPr algn="ctr">
              <a:lnSpc>
                <a:spcPct val="90000"/>
              </a:lnSpc>
            </a:pPr>
            <a:r>
              <a:rPr lang="en-US" sz="3600" b="1">
                <a:latin typeface="Adobe Devanagari"/>
              </a:rPr>
              <a:t>Introduction background</a:t>
            </a:r>
            <a:endParaRPr lang="en-US" sz="2400">
              <a:cs typeface="Calibri Light" panose="020F0302020204030204"/>
            </a:endParaRPr>
          </a:p>
        </p:txBody>
      </p:sp>
      <p:sp>
        <p:nvSpPr>
          <p:cNvPr id="3" name="Text Placeholder 2">
            <a:extLst>
              <a:ext uri="{FF2B5EF4-FFF2-40B4-BE49-F238E27FC236}">
                <a16:creationId xmlns:a16="http://schemas.microsoft.com/office/drawing/2014/main" id="{275A1D21-02F2-2E7A-E756-A9B130D9ECAA}"/>
              </a:ext>
            </a:extLst>
          </p:cNvPr>
          <p:cNvSpPr>
            <a:spLocks noGrp="1"/>
          </p:cNvSpPr>
          <p:nvPr>
            <p:ph sz="half" idx="2"/>
          </p:nvPr>
        </p:nvSpPr>
        <p:spPr>
          <a:xfrm>
            <a:off x="609600" y="1551421"/>
            <a:ext cx="5548553" cy="4413105"/>
          </a:xfrm>
        </p:spPr>
        <p:txBody>
          <a:bodyPr vert="horz" lIns="91440" tIns="45720" rIns="91440" bIns="45720" rtlCol="0" anchor="t">
            <a:normAutofit fontScale="92500"/>
          </a:bodyPr>
          <a:lstStyle/>
          <a:p>
            <a:r>
              <a:rPr lang="en-US" sz="2200"/>
              <a:t>What happens in the patient numbering system.</a:t>
            </a:r>
            <a:endParaRPr lang="en-US"/>
          </a:p>
          <a:p>
            <a:r>
              <a:rPr lang="en-US" sz="2200"/>
              <a:t>What happens in predict heart disease in hospitals.</a:t>
            </a:r>
            <a:endParaRPr lang="en-US" sz="2200">
              <a:ea typeface="Cambria"/>
              <a:cs typeface="Calibri"/>
            </a:endParaRPr>
          </a:p>
          <a:p>
            <a:r>
              <a:rPr lang="en-US" sz="2200"/>
              <a:t>What is the importance of update currently being treated patients.</a:t>
            </a:r>
            <a:endParaRPr lang="en-US" sz="2200">
              <a:ea typeface="Cambria"/>
              <a:cs typeface="Calibri" panose="020F0502020204030204"/>
            </a:endParaRPr>
          </a:p>
          <a:p>
            <a:r>
              <a:rPr lang="en-US" sz="2200">
                <a:ea typeface="+mn-lt"/>
                <a:cs typeface="+mn-lt"/>
              </a:rPr>
              <a:t>What is the importance of  identifying a heart disease immediately.</a:t>
            </a:r>
            <a:endParaRPr lang="en-US" sz="2200">
              <a:ea typeface="Cambria"/>
            </a:endParaRPr>
          </a:p>
          <a:p>
            <a:r>
              <a:rPr lang="en-US" sz="2200"/>
              <a:t>What is the importance of manage doctor’s schedules.</a:t>
            </a:r>
            <a:endParaRPr lang="en-US" sz="2200">
              <a:ea typeface="Cambria"/>
              <a:cs typeface="Calibri" panose="020F0502020204030204"/>
            </a:endParaRPr>
          </a:p>
          <a:p>
            <a:r>
              <a:rPr lang="en-US" sz="2200"/>
              <a:t>What is the drawbacks in patient numbering system.</a:t>
            </a:r>
            <a:endParaRPr lang="en-US" sz="2200">
              <a:ea typeface="Cambria"/>
            </a:endParaRPr>
          </a:p>
          <a:p>
            <a:r>
              <a:rPr lang="en-US" sz="2200"/>
              <a:t>What is the drawbacks in predict heart disease.</a:t>
            </a:r>
            <a:endParaRPr lang="en-US" sz="2200">
              <a:ea typeface="Cambria"/>
              <a:cs typeface="Calibri" panose="020F0502020204030204"/>
            </a:endParaRPr>
          </a:p>
          <a:p>
            <a:endParaRPr lang="en-US" sz="2200"/>
          </a:p>
        </p:txBody>
      </p:sp>
      <p:pic>
        <p:nvPicPr>
          <p:cNvPr id="7" name="Picture 14" descr="A light bulb with rays of light shining on it&#10;&#10;Description automatically generated">
            <a:extLst>
              <a:ext uri="{FF2B5EF4-FFF2-40B4-BE49-F238E27FC236}">
                <a16:creationId xmlns:a16="http://schemas.microsoft.com/office/drawing/2014/main" id="{60F7B817-9E6F-0DE3-590F-FD98F5323C51}"/>
              </a:ext>
            </a:extLst>
          </p:cNvPr>
          <p:cNvPicPr>
            <a:picLocks noChangeAspect="1"/>
          </p:cNvPicPr>
          <p:nvPr/>
        </p:nvPicPr>
        <p:blipFill>
          <a:blip r:embed="rId2"/>
          <a:stretch>
            <a:fillRect/>
          </a:stretch>
        </p:blipFill>
        <p:spPr>
          <a:xfrm>
            <a:off x="6963362" y="1551420"/>
            <a:ext cx="3941409" cy="3951288"/>
          </a:xfrm>
          <a:prstGeom prst="rect">
            <a:avLst/>
          </a:prstGeom>
          <a:noFill/>
        </p:spPr>
      </p:pic>
      <p:sp>
        <p:nvSpPr>
          <p:cNvPr id="11" name="Rectangle 10">
            <a:extLst>
              <a:ext uri="{FF2B5EF4-FFF2-40B4-BE49-F238E27FC236}">
                <a16:creationId xmlns:a16="http://schemas.microsoft.com/office/drawing/2014/main" id="{35D9B319-4C55-0464-D027-82CD0E4ECFD1}"/>
              </a:ext>
            </a:extLst>
          </p:cNvPr>
          <p:cNvSpPr/>
          <p:nvPr/>
        </p:nvSpPr>
        <p:spPr>
          <a:xfrm>
            <a:off x="2586253"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416323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5C223B7-814F-2952-6B40-122E88012575}"/>
              </a:ext>
            </a:extLst>
          </p:cNvPr>
          <p:cNvSpPr/>
          <p:nvPr/>
        </p:nvSpPr>
        <p:spPr>
          <a:xfrm>
            <a:off x="1476963" y="1552222"/>
            <a:ext cx="9341555" cy="418629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ea typeface="Cambria"/>
            </a:endParaRPr>
          </a:p>
        </p:txBody>
      </p:sp>
      <p:sp>
        <p:nvSpPr>
          <p:cNvPr id="17" name="Title 4">
            <a:extLst>
              <a:ext uri="{FF2B5EF4-FFF2-40B4-BE49-F238E27FC236}">
                <a16:creationId xmlns:a16="http://schemas.microsoft.com/office/drawing/2014/main" id="{CCE5C9ED-5D9B-1635-818B-4F04C1258A38}"/>
              </a:ext>
            </a:extLst>
          </p:cNvPr>
          <p:cNvSpPr>
            <a:spLocks noGrp="1"/>
          </p:cNvSpPr>
          <p:nvPr>
            <p:ph type="title"/>
          </p:nvPr>
        </p:nvSpPr>
        <p:spPr>
          <a:xfrm>
            <a:off x="304800" y="304800"/>
            <a:ext cx="11684000" cy="953798"/>
          </a:xfrm>
        </p:spPr>
        <p:txBody>
          <a:bodyPr anchor="ctr">
            <a:normAutofit/>
          </a:bodyPr>
          <a:lstStyle/>
          <a:p>
            <a:pPr>
              <a:lnSpc>
                <a:spcPct val="90000"/>
              </a:lnSpc>
            </a:pPr>
            <a:r>
              <a:rPr lang="en-US" sz="3600" b="1">
                <a:latin typeface="Adobe Devanagari"/>
              </a:rPr>
              <a:t>Research Gap</a:t>
            </a:r>
            <a:endParaRPr lang="en-US" sz="2400"/>
          </a:p>
        </p:txBody>
      </p:sp>
      <p:sp>
        <p:nvSpPr>
          <p:cNvPr id="18" name="TextBox 17">
            <a:extLst>
              <a:ext uri="{FF2B5EF4-FFF2-40B4-BE49-F238E27FC236}">
                <a16:creationId xmlns:a16="http://schemas.microsoft.com/office/drawing/2014/main" id="{9EBE9DBB-6818-4DC2-C3CB-12CCD94A1685}"/>
              </a:ext>
            </a:extLst>
          </p:cNvPr>
          <p:cNvSpPr txBox="1"/>
          <p:nvPr/>
        </p:nvSpPr>
        <p:spPr>
          <a:xfrm>
            <a:off x="1902178" y="1845733"/>
            <a:ext cx="857579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mbria"/>
              </a:rPr>
              <a:t>There is no proper system to check patient who is currently being treated and the patients who are going to receive treatment in hospital.</a:t>
            </a:r>
            <a:endParaRPr lang="en-US"/>
          </a:p>
          <a:p>
            <a:pPr marL="285750" indent="-285750">
              <a:buFont typeface="Arial"/>
              <a:buChar char="•"/>
            </a:pPr>
            <a:r>
              <a:rPr lang="en-US">
                <a:ea typeface="Cambria"/>
              </a:rPr>
              <a:t>There is no implemented system to predict a heart disease by considering symptoms and medical history.</a:t>
            </a:r>
            <a:endParaRPr lang="en-US">
              <a:latin typeface="Cambria"/>
              <a:ea typeface="Cambria"/>
              <a:cs typeface="Calibri"/>
            </a:endParaRPr>
          </a:p>
          <a:p>
            <a:pPr marL="285750" indent="-285750">
              <a:buFont typeface="Arial"/>
              <a:buChar char="•"/>
            </a:pPr>
            <a:r>
              <a:rPr lang="en-US">
                <a:ea typeface="Cambria"/>
              </a:rPr>
              <a:t>There is no proper system for manage doctor’s schedules. </a:t>
            </a:r>
          </a:p>
          <a:p>
            <a:endParaRPr lang="en-US">
              <a:ea typeface="Cambria"/>
            </a:endParaRPr>
          </a:p>
        </p:txBody>
      </p:sp>
      <p:sp>
        <p:nvSpPr>
          <p:cNvPr id="3" name="Rectangle 2">
            <a:extLst>
              <a:ext uri="{FF2B5EF4-FFF2-40B4-BE49-F238E27FC236}">
                <a16:creationId xmlns:a16="http://schemas.microsoft.com/office/drawing/2014/main" id="{D047D301-6C80-69A2-A04C-735F7AC0A0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TMP-2023-24-015</a:t>
            </a:r>
          </a:p>
        </p:txBody>
      </p:sp>
    </p:spTree>
    <p:extLst>
      <p:ext uri="{BB962C8B-B14F-4D97-AF65-F5344CB8AC3E}">
        <p14:creationId xmlns:p14="http://schemas.microsoft.com/office/powerpoint/2010/main" val="2512789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38BF5A05878E4E8DF45AF0EB5402AB" ma:contentTypeVersion="3" ma:contentTypeDescription="Create a new document." ma:contentTypeScope="" ma:versionID="216684b39ebcd633f56336d25f602655">
  <xsd:schema xmlns:xsd="http://www.w3.org/2001/XMLSchema" xmlns:xs="http://www.w3.org/2001/XMLSchema" xmlns:p="http://schemas.microsoft.com/office/2006/metadata/properties" xmlns:ns2="fc94686f-41ea-44c2-8109-1ff47f1ebaaf" targetNamespace="http://schemas.microsoft.com/office/2006/metadata/properties" ma:root="true" ma:fieldsID="6925b6fae830f4423d88b9d196263880" ns2:_="">
    <xsd:import namespace="fc94686f-41ea-44c2-8109-1ff47f1eba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94686f-41ea-44c2-8109-1ff47f1eba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E7BE0-8FFA-4BFA-A259-448A3BF00AC5}">
  <ds:schemaRefs>
    <ds:schemaRef ds:uri="41006854-1d0d-454e-adae-98504d4e4d66"/>
    <ds:schemaRef ds:uri="e6242bf1-7d2e-4509-94a6-f48364d56a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8EA11B-BB4B-4564-A26E-FA76EEAE5985}">
  <ds:schemaRefs>
    <ds:schemaRef ds:uri="fc94686f-41ea-44c2-8109-1ff47f1eba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852744-52FF-4069-BBB4-20B3C57BFE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Presentation-template-3</Template>
  <Application>Microsoft Office PowerPoint</Application>
  <PresentationFormat>Widescreen</PresentationFormat>
  <Slides>53</Slides>
  <Notes>0</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Enhancing Patient-Centric Care and Doctor Convenience in Hospitals</vt:lpstr>
      <vt:lpstr>TEAM MEMBERS</vt:lpstr>
      <vt:lpstr>Overall Project Description</vt:lpstr>
      <vt:lpstr>PowerPoint Presentation</vt:lpstr>
      <vt:lpstr>PowerPoint Presentation</vt:lpstr>
      <vt:lpstr>Overall System Diagram </vt:lpstr>
      <vt:lpstr>IT20623418 | Jayasekara J.M.P.N.K</vt:lpstr>
      <vt:lpstr>Introduction background</vt:lpstr>
      <vt:lpstr>Research Gap</vt:lpstr>
      <vt:lpstr>Research Problem</vt:lpstr>
      <vt:lpstr>Specific Objective </vt:lpstr>
      <vt:lpstr>PowerPoint Presentation</vt:lpstr>
      <vt:lpstr>Sub Objectives </vt:lpstr>
      <vt:lpstr>Methodology</vt:lpstr>
      <vt:lpstr>Tools , Technologies and Algorithm </vt:lpstr>
      <vt:lpstr>System Diagram </vt:lpstr>
      <vt:lpstr>Commercialization</vt:lpstr>
      <vt:lpstr>It20616588 | Amaraweera o.g</vt:lpstr>
      <vt:lpstr>INTRODUCTION BACKGROUND</vt:lpstr>
      <vt:lpstr>Research Gap</vt:lpstr>
      <vt:lpstr>Research Problem</vt:lpstr>
      <vt:lpstr>Specific Objective </vt:lpstr>
      <vt:lpstr>Sub Objectives </vt:lpstr>
      <vt:lpstr>Methodology</vt:lpstr>
      <vt:lpstr>System Diagram </vt:lpstr>
      <vt:lpstr>Tools and Technologies </vt:lpstr>
      <vt:lpstr>Commercialization</vt:lpstr>
      <vt:lpstr>It20642150 | LAKSHAN J.A.T.</vt:lpstr>
      <vt:lpstr>INTRODUCTION BACKGROUND</vt:lpstr>
      <vt:lpstr>Research Gap</vt:lpstr>
      <vt:lpstr>Research Problem</vt:lpstr>
      <vt:lpstr>Specific Objective </vt:lpstr>
      <vt:lpstr>Sub Objectives </vt:lpstr>
      <vt:lpstr>Methodology</vt:lpstr>
      <vt:lpstr>System Diagram </vt:lpstr>
      <vt:lpstr>Tools and Technologies </vt:lpstr>
      <vt:lpstr>Functional Requirements  </vt:lpstr>
      <vt:lpstr>Non-Functional Requirements  </vt:lpstr>
      <vt:lpstr>Commercialization</vt:lpstr>
      <vt:lpstr>IT20618186 | Dewantha A.A.A.R.S</vt:lpstr>
      <vt:lpstr>INTRODUCTION BACKGROUND</vt:lpstr>
      <vt:lpstr>Research Gap</vt:lpstr>
      <vt:lpstr>Research Problem</vt:lpstr>
      <vt:lpstr>Specific Objective </vt:lpstr>
      <vt:lpstr>Sub Objectives </vt:lpstr>
      <vt:lpstr>Methodology</vt:lpstr>
      <vt:lpstr>System Diagram </vt:lpstr>
      <vt:lpstr>Tools and Technologies </vt:lpstr>
      <vt:lpstr>Functional Requirements  </vt:lpstr>
      <vt:lpstr>Non-Functional Requirements  </vt:lpstr>
      <vt:lpstr>Commercialization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Patient-Centric Care and Doctor Convenience in Hospitals</dc:title>
  <dc:creator>Jayasekara J.M.P.N.K. it20623418</dc:creator>
  <cp:revision>2</cp:revision>
  <dcterms:created xsi:type="dcterms:W3CDTF">2023-07-29T05:42:13Z</dcterms:created>
  <dcterms:modified xsi:type="dcterms:W3CDTF">2023-08-24T17:53:26Z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0x010100B938BF5A05878E4E8DF45AF0EB5402AB</vt:lpwstr>
  </property>
</Properties>
</file>